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8"/>
  </p:notesMasterIdLst>
  <p:handoutMasterIdLst>
    <p:handoutMasterId r:id="rId29"/>
  </p:handoutMasterIdLst>
  <p:sldIdLst>
    <p:sldId id="258" r:id="rId2"/>
    <p:sldId id="293" r:id="rId3"/>
    <p:sldId id="260" r:id="rId4"/>
    <p:sldId id="294" r:id="rId5"/>
    <p:sldId id="262" r:id="rId6"/>
    <p:sldId id="295" r:id="rId7"/>
    <p:sldId id="273" r:id="rId8"/>
    <p:sldId id="274" r:id="rId9"/>
    <p:sldId id="275" r:id="rId10"/>
    <p:sldId id="276" r:id="rId11"/>
    <p:sldId id="277" r:id="rId12"/>
    <p:sldId id="278" r:id="rId13"/>
    <p:sldId id="279" r:id="rId14"/>
    <p:sldId id="280" r:id="rId15"/>
    <p:sldId id="281" r:id="rId16"/>
    <p:sldId id="282" r:id="rId17"/>
    <p:sldId id="299" r:id="rId18"/>
    <p:sldId id="283" r:id="rId19"/>
    <p:sldId id="284" r:id="rId20"/>
    <p:sldId id="285" r:id="rId21"/>
    <p:sldId id="287" r:id="rId22"/>
    <p:sldId id="288" r:id="rId23"/>
    <p:sldId id="289" r:id="rId24"/>
    <p:sldId id="290" r:id="rId25"/>
    <p:sldId id="291" r:id="rId26"/>
    <p:sldId id="292"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90909"/>
    <a:srgbClr val="5C997C"/>
    <a:srgbClr val="CD545B"/>
    <a:srgbClr val="282A32"/>
    <a:srgbClr val="67696F"/>
    <a:srgbClr val="5E8AB4"/>
    <a:srgbClr val="DC8633"/>
    <a:srgbClr val="D5E8F4"/>
    <a:srgbClr val="888B8D"/>
    <a:srgbClr val="53565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4" autoAdjust="0"/>
  </p:normalViewPr>
  <p:slideViewPr>
    <p:cSldViewPr>
      <p:cViewPr>
        <p:scale>
          <a:sx n="60" d="100"/>
          <a:sy n="60" d="100"/>
        </p:scale>
        <p:origin x="-1842" y="-6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520"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FF8EC67-AD86-4042-8DD1-9D106BB64796}" type="datetimeFigureOut">
              <a:rPr lang="en-US" smtClean="0"/>
              <a:pPr/>
              <a:t>10/26/2015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278322F-4F37-4884-B1A5-3F99E330B78C}"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BD8E6F-BF19-4917-9880-41A2B11A93E4}" type="datetimeFigureOut">
              <a:rPr lang="en-US" smtClean="0"/>
              <a:pPr/>
              <a:t>10/26/2015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E1F838-6F09-4027-92A3-F669246D106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C5E1F838-6F09-4027-92A3-F669246D106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A5FD1249-FC1B-43F5-81C8-062C43424961}" type="slidenum">
              <a:rPr lang="en-US" smtClean="0"/>
              <a:pPr/>
              <a:t>21</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tr-TR"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r-TR" dirty="0"/>
          </a:p>
        </p:txBody>
      </p:sp>
      <p:sp>
        <p:nvSpPr>
          <p:cNvPr id="4" name="Slide Number Placeholder 3"/>
          <p:cNvSpPr>
            <a:spLocks noGrp="1"/>
          </p:cNvSpPr>
          <p:nvPr>
            <p:ph type="sldNum" sz="quarter" idx="10"/>
          </p:nvPr>
        </p:nvSpPr>
        <p:spPr/>
        <p:txBody>
          <a:bodyPr/>
          <a:lstStyle/>
          <a:p>
            <a:fld id="{48055124-D41C-44FB-8407-F7B98013A8C3}" type="slidenum">
              <a:rPr lang="en-US" smtClean="0"/>
              <a:pPr/>
              <a:t>22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p:spPr>
        <p:txBody>
          <a:bodyPr/>
          <a:lstStyle/>
          <a:p>
            <a:endParaRPr lang="tr-TR" smtClean="0">
              <a:latin typeface="Times New Roman" pitchFamily="18"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0676095B-1CFD-48AA-9BE0-4D7A5120B06A}" type="slidenum">
              <a:rPr lang="en-US" smtClean="0"/>
              <a:pPr/>
              <a:t>4</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tr-TR"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A5FD1249-FC1B-43F5-81C8-062C43424961}" type="slidenum">
              <a:rPr lang="en-US" smtClean="0"/>
              <a:pPr/>
              <a:t>7</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tr-TR"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r-TR" dirty="0"/>
          </a:p>
        </p:txBody>
      </p:sp>
      <p:sp>
        <p:nvSpPr>
          <p:cNvPr id="4" name="Slide Number Placeholder 3"/>
          <p:cNvSpPr>
            <a:spLocks noGrp="1"/>
          </p:cNvSpPr>
          <p:nvPr>
            <p:ph type="sldNum" sz="quarter" idx="10"/>
          </p:nvPr>
        </p:nvSpPr>
        <p:spPr/>
        <p:txBody>
          <a:bodyPr/>
          <a:lstStyle/>
          <a:p>
            <a:fld id="{48055124-D41C-44FB-8407-F7B98013A8C3}" type="slidenum">
              <a:rPr lang="en-US" smtClean="0"/>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r-TR" dirty="0"/>
          </a:p>
        </p:txBody>
      </p:sp>
      <p:sp>
        <p:nvSpPr>
          <p:cNvPr id="4" name="Slide Number Placeholder 3"/>
          <p:cNvSpPr>
            <a:spLocks noGrp="1"/>
          </p:cNvSpPr>
          <p:nvPr>
            <p:ph type="sldNum" sz="quarter" idx="10"/>
          </p:nvPr>
        </p:nvSpPr>
        <p:spPr/>
        <p:txBody>
          <a:bodyPr/>
          <a:lstStyle/>
          <a:p>
            <a:fld id="{48055124-D41C-44FB-8407-F7B98013A8C3}"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A5FD1249-FC1B-43F5-81C8-062C43424961}" type="slidenum">
              <a:rPr lang="en-US" smtClean="0"/>
              <a:pPr/>
              <a:t>12</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tr-TR"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r-TR" dirty="0"/>
          </a:p>
        </p:txBody>
      </p:sp>
      <p:sp>
        <p:nvSpPr>
          <p:cNvPr id="4" name="Slide Number Placeholder 3"/>
          <p:cNvSpPr>
            <a:spLocks noGrp="1"/>
          </p:cNvSpPr>
          <p:nvPr>
            <p:ph type="sldNum" sz="quarter" idx="10"/>
          </p:nvPr>
        </p:nvSpPr>
        <p:spPr/>
        <p:txBody>
          <a:bodyPr/>
          <a:lstStyle/>
          <a:p>
            <a:fld id="{48055124-D41C-44FB-8407-F7B98013A8C3}" type="slidenum">
              <a:rPr lang="en-US" smtClean="0"/>
              <a:pPr/>
              <a:t>13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tr-TR" dirty="0"/>
          </a:p>
        </p:txBody>
      </p:sp>
      <p:sp>
        <p:nvSpPr>
          <p:cNvPr id="4" name="Slide Number Placeholder 3"/>
          <p:cNvSpPr>
            <a:spLocks noGrp="1"/>
          </p:cNvSpPr>
          <p:nvPr>
            <p:ph type="sldNum" sz="quarter" idx="10"/>
          </p:nvPr>
        </p:nvSpPr>
        <p:spPr/>
        <p:txBody>
          <a:bodyPr/>
          <a:lstStyle/>
          <a:p>
            <a:fld id="{48055124-D41C-44FB-8407-F7B98013A8C3}" type="slidenum">
              <a:rPr lang="en-US" smtClean="0"/>
              <a:pPr/>
              <a:t>19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A5FD1249-FC1B-43F5-81C8-062C43424961}" type="slidenum">
              <a:rPr lang="en-US" smtClean="0"/>
              <a:pPr/>
              <a:t>20</a:t>
            </a:fld>
            <a:endParaRPr lang="en-US"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tr-TR"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3" name="Picture 12" descr="green_gradient_background.jpg"/>
          <p:cNvPicPr>
            <a:picLocks noChangeAspect="1"/>
          </p:cNvPicPr>
          <p:nvPr userDrawn="1"/>
        </p:nvPicPr>
        <p:blipFill>
          <a:blip r:embed="rId2" cstate="print"/>
          <a:stretch>
            <a:fillRect/>
          </a:stretch>
        </p:blipFill>
        <p:spPr>
          <a:xfrm>
            <a:off x="0" y="0"/>
            <a:ext cx="9144000" cy="6858000"/>
          </a:xfrm>
          <a:prstGeom prst="rect">
            <a:avLst/>
          </a:prstGeom>
        </p:spPr>
      </p:pic>
      <p:sp>
        <p:nvSpPr>
          <p:cNvPr id="14" name="Rectangle 1040"/>
          <p:cNvSpPr>
            <a:spLocks noGrp="1" noChangeArrowheads="1"/>
          </p:cNvSpPr>
          <p:nvPr>
            <p:ph type="ctrTitle" hasCustomPrompt="1"/>
          </p:nvPr>
        </p:nvSpPr>
        <p:spPr>
          <a:xfrm>
            <a:off x="4495800" y="1752600"/>
            <a:ext cx="4114800" cy="1219200"/>
          </a:xfrm>
        </p:spPr>
        <p:txBody>
          <a:bodyPr lIns="0" tIns="0" rIns="0" bIns="0" anchor="t" anchorCtr="0">
            <a:noAutofit/>
          </a:bodyPr>
          <a:lstStyle>
            <a:lvl1pPr algn="l">
              <a:lnSpc>
                <a:spcPts val="4300"/>
              </a:lnSpc>
              <a:defRPr sz="4000" spc="0" baseline="0">
                <a:solidFill>
                  <a:schemeClr val="bg1"/>
                </a:solidFill>
              </a:defRPr>
            </a:lvl1pPr>
          </a:lstStyle>
          <a:p>
            <a:r>
              <a:rPr lang="en-US" dirty="0" smtClean="0"/>
              <a:t>Enter Name of Presentation Here</a:t>
            </a:r>
            <a:endParaRPr lang="en-US" dirty="0"/>
          </a:p>
        </p:txBody>
      </p:sp>
      <p:sp>
        <p:nvSpPr>
          <p:cNvPr id="7" name="Rectangle 1042"/>
          <p:cNvSpPr txBox="1">
            <a:spLocks noChangeArrowheads="1"/>
          </p:cNvSpPr>
          <p:nvPr userDrawn="1"/>
        </p:nvSpPr>
        <p:spPr>
          <a:xfrm>
            <a:off x="4495800" y="3657600"/>
            <a:ext cx="2209800" cy="228600"/>
          </a:xfrm>
          <a:prstGeom prst="rect">
            <a:avLst/>
          </a:prstGeom>
        </p:spPr>
        <p:txBody>
          <a:bodyPr lIns="0" tIns="0" bIns="0"/>
          <a:lstStyle>
            <a:lvl1pPr algn="l">
              <a:defRPr sz="1600">
                <a:solidFill>
                  <a:srgbClr val="CEE0ED">
                    <a:alpha val="7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93B7ED-CCA6-DE44-90D6-2F74B15392F1}" type="datetime2">
              <a:rPr kumimoji="0" lang="en-US" sz="1200" b="0" i="0" u="none" strike="noStrike" kern="1200" cap="none" spc="0" normalizeH="0" baseline="0" noProof="0" smtClean="0">
                <a:ln>
                  <a:noFill/>
                </a:ln>
                <a:solidFill>
                  <a:srgbClr val="FFFFFF"/>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October 26, 2015</a:t>
            </a:fld>
            <a:endParaRPr kumimoji="0" lang="en-US" sz="1200" b="0" i="0" u="none" strike="noStrike" kern="1200" cap="none" spc="0" normalizeH="0" baseline="0" noProof="0" dirty="0">
              <a:ln>
                <a:noFill/>
              </a:ln>
              <a:solidFill>
                <a:srgbClr val="FFFFFF"/>
              </a:solidFill>
              <a:effectLst/>
              <a:uLnTx/>
              <a:uFillTx/>
              <a:latin typeface="+mn-lt"/>
              <a:ea typeface="+mn-ea"/>
              <a:cs typeface="+mn-cs"/>
            </a:endParaRPr>
          </a:p>
        </p:txBody>
      </p:sp>
      <p:pic>
        <p:nvPicPr>
          <p:cNvPr id="9" name="Picture 8" descr="inc_standard_stacked_white.eps"/>
          <p:cNvPicPr>
            <a:picLocks noChangeAspect="1"/>
          </p:cNvPicPr>
          <p:nvPr userDrawn="1"/>
        </p:nvPicPr>
        <p:blipFill>
          <a:blip r:embed="rId3" cstate="print"/>
          <a:stretch>
            <a:fillRect/>
          </a:stretch>
        </p:blipFill>
        <p:spPr>
          <a:xfrm>
            <a:off x="6934200" y="5715000"/>
            <a:ext cx="1652206" cy="895194"/>
          </a:xfrm>
          <a:prstGeom prst="rect">
            <a:avLst/>
          </a:prstGeom>
        </p:spPr>
      </p:pic>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xfrm>
            <a:off x="7832725" y="149225"/>
            <a:ext cx="857250" cy="231775"/>
          </a:xfrm>
          <a:prstGeom prst="rect">
            <a:avLst/>
          </a:prstGeom>
          <a:ln/>
        </p:spPr>
        <p:txBody>
          <a:bodyPr/>
          <a:lstStyle>
            <a:lvl1pPr>
              <a:defRPr/>
            </a:lvl1pPr>
          </a:lstStyle>
          <a:p>
            <a:fld id="{22179D8E-E606-4157-ADA5-84AE658DC362}"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70000"/>
            <a:ext cx="8004175" cy="922338"/>
          </a:xfrm>
        </p:spPr>
        <p:txBody>
          <a:bodyPr/>
          <a:lstStyle/>
          <a:p>
            <a:r>
              <a:rPr lang="en-US" smtClean="0"/>
              <a:t>Click to edit Master title style</a:t>
            </a:r>
            <a:endParaRPr lang="tr-TR"/>
          </a:p>
        </p:txBody>
      </p:sp>
      <p:sp>
        <p:nvSpPr>
          <p:cNvPr id="3" name="Text Placeholder 2"/>
          <p:cNvSpPr>
            <a:spLocks noGrp="1"/>
          </p:cNvSpPr>
          <p:nvPr>
            <p:ph type="body" sz="half" idx="1"/>
          </p:nvPr>
        </p:nvSpPr>
        <p:spPr>
          <a:xfrm>
            <a:off x="685800" y="2366963"/>
            <a:ext cx="3925888" cy="3751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4" name="Content Placeholder 3"/>
          <p:cNvSpPr>
            <a:spLocks noGrp="1"/>
          </p:cNvSpPr>
          <p:nvPr>
            <p:ph sz="half" idx="2"/>
          </p:nvPr>
        </p:nvSpPr>
        <p:spPr>
          <a:xfrm>
            <a:off x="4764088" y="2366963"/>
            <a:ext cx="3925887" cy="3751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tr-TR"/>
          </a:p>
        </p:txBody>
      </p:sp>
      <p:sp>
        <p:nvSpPr>
          <p:cNvPr id="5" name="Rectangle 6"/>
          <p:cNvSpPr>
            <a:spLocks noGrp="1" noChangeArrowheads="1"/>
          </p:cNvSpPr>
          <p:nvPr>
            <p:ph type="sldNum" sz="quarter" idx="10"/>
          </p:nvPr>
        </p:nvSpPr>
        <p:spPr>
          <a:xfrm>
            <a:off x="7832725" y="149225"/>
            <a:ext cx="857250" cy="231775"/>
          </a:xfrm>
          <a:prstGeom prst="rect">
            <a:avLst/>
          </a:prstGeom>
          <a:ln/>
        </p:spPr>
        <p:txBody>
          <a:bodyPr/>
          <a:lstStyle>
            <a:lvl1pPr>
              <a:defRPr/>
            </a:lvl1pPr>
          </a:lstStyle>
          <a:p>
            <a:pPr>
              <a:defRPr/>
            </a:pPr>
            <a:fld id="{2752570A-A6C1-4945-8B69-EAC8D02BA270}" type="slidenum">
              <a:rPr lang="en-US"/>
              <a:pPr>
                <a:defRPr/>
              </a:pPr>
              <a:t>‹#›</a:t>
            </a:fld>
            <a:endParaRPr lang="en-US"/>
          </a:p>
        </p:txBody>
      </p:sp>
      <p:sp>
        <p:nvSpPr>
          <p:cNvPr id="6" name="Footer Placeholder 5"/>
          <p:cNvSpPr>
            <a:spLocks noGrp="1" noChangeArrowheads="1"/>
          </p:cNvSpPr>
          <p:nvPr>
            <p:ph type="ftr" sz="quarter" idx="11"/>
          </p:nvPr>
        </p:nvSpPr>
        <p:spPr>
          <a:xfrm>
            <a:off x="685800" y="101600"/>
            <a:ext cx="4298950" cy="220663"/>
          </a:xfrm>
          <a:prstGeom prst="rect">
            <a:avLst/>
          </a:prstGeom>
          <a:ln/>
        </p:spPr>
        <p:txBody>
          <a:bodyPr/>
          <a:lstStyle>
            <a:lvl1pPr>
              <a:defRPr/>
            </a:lvl1pPr>
          </a:lstStyle>
          <a:p>
            <a:pPr>
              <a:defRPr/>
            </a:pPr>
            <a:r>
              <a:rPr lang="tr-TR"/>
              <a:t>Fortis Bank’ a özel</a:t>
            </a:r>
            <a:endParaRPr lang="en-US"/>
          </a:p>
        </p:txBody>
      </p:sp>
      <p:sp>
        <p:nvSpPr>
          <p:cNvPr id="7" name="Rectangle 11"/>
          <p:cNvSpPr>
            <a:spLocks noGrp="1" noChangeArrowheads="1"/>
          </p:cNvSpPr>
          <p:nvPr>
            <p:ph type="dt" sz="half" idx="12"/>
          </p:nvPr>
        </p:nvSpPr>
        <p:spPr>
          <a:xfrm>
            <a:off x="1374775" y="6292850"/>
            <a:ext cx="2644775" cy="220663"/>
          </a:xfrm>
          <a:prstGeom prst="rect">
            <a:avLst/>
          </a:prstGeom>
          <a:ln/>
        </p:spPr>
        <p:txBody>
          <a:bodyPr/>
          <a:lstStyle>
            <a:lvl1pPr>
              <a:defRPr/>
            </a:lvl1pPr>
          </a:lstStyle>
          <a:p>
            <a:pPr>
              <a:defRPr/>
            </a:pPr>
            <a:fld id="{99C826CA-392B-42DD-8D95-2D60B3EAF9DF}" type="datetime1">
              <a:rPr lang="tr-TR"/>
              <a:pPr>
                <a:defRPr/>
              </a:pPr>
              <a:t>26.10.2015</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270000"/>
            <a:ext cx="8004175" cy="92233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2366963"/>
            <a:ext cx="3925888" cy="37512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4088" y="2366963"/>
            <a:ext cx="3925887" cy="17986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4088" y="4318000"/>
            <a:ext cx="3925887" cy="1800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sldNum" sz="quarter" idx="10"/>
          </p:nvPr>
        </p:nvSpPr>
        <p:spPr>
          <a:xfrm>
            <a:off x="7832725" y="149225"/>
            <a:ext cx="857250" cy="231775"/>
          </a:xfrm>
          <a:prstGeom prst="rect">
            <a:avLst/>
          </a:prstGeom>
          <a:ln/>
        </p:spPr>
        <p:txBody>
          <a:bodyPr/>
          <a:lstStyle>
            <a:lvl1pPr>
              <a:defRPr/>
            </a:lvl1pPr>
          </a:lstStyle>
          <a:p>
            <a:pPr>
              <a:defRPr/>
            </a:pPr>
            <a:fld id="{59B52B96-6176-4A69-9480-0C6A2BE09FED}" type="slidenum">
              <a:rPr lang="en-US"/>
              <a:pPr>
                <a:defRPr/>
              </a:pPr>
              <a:t>‹#›</a:t>
            </a:fld>
            <a:endParaRPr lang="en-US"/>
          </a:p>
        </p:txBody>
      </p:sp>
      <p:sp>
        <p:nvSpPr>
          <p:cNvPr id="7" name="Rectangle 5"/>
          <p:cNvSpPr>
            <a:spLocks noGrp="1" noChangeArrowheads="1"/>
          </p:cNvSpPr>
          <p:nvPr>
            <p:ph type="ftr" sz="quarter" idx="11"/>
          </p:nvPr>
        </p:nvSpPr>
        <p:spPr>
          <a:xfrm>
            <a:off x="685800" y="101600"/>
            <a:ext cx="4298950" cy="220663"/>
          </a:xfrm>
          <a:prstGeom prst="rect">
            <a:avLst/>
          </a:prstGeom>
          <a:ln/>
        </p:spPr>
        <p:txBody>
          <a:bodyPr/>
          <a:lstStyle>
            <a:lvl1pPr>
              <a:defRPr/>
            </a:lvl1pPr>
          </a:lstStyle>
          <a:p>
            <a:pPr>
              <a:defRPr/>
            </a:pPr>
            <a:r>
              <a:rPr lang="tr-TR"/>
              <a:t>Fortis Bank’ a özel</a:t>
            </a:r>
            <a:endParaRPr lang="en-US"/>
          </a:p>
        </p:txBody>
      </p:sp>
      <p:sp>
        <p:nvSpPr>
          <p:cNvPr id="8" name="Rectangle 11"/>
          <p:cNvSpPr>
            <a:spLocks noGrp="1" noChangeArrowheads="1"/>
          </p:cNvSpPr>
          <p:nvPr>
            <p:ph type="dt" sz="half" idx="12"/>
          </p:nvPr>
        </p:nvSpPr>
        <p:spPr>
          <a:xfrm>
            <a:off x="1374775" y="6292850"/>
            <a:ext cx="2644775" cy="220663"/>
          </a:xfrm>
          <a:prstGeom prst="rect">
            <a:avLst/>
          </a:prstGeom>
          <a:ln/>
        </p:spPr>
        <p:txBody>
          <a:bodyPr/>
          <a:lstStyle>
            <a:lvl1pPr>
              <a:defRPr/>
            </a:lvl1pPr>
          </a:lstStyle>
          <a:p>
            <a:pPr>
              <a:defRPr/>
            </a:pPr>
            <a:fld id="{42439D8C-6FE3-4F55-AD8B-96926E569DCB}" type="datetime1">
              <a:rPr lang="tr-TR"/>
              <a:pPr>
                <a:defRPr/>
              </a:pPr>
              <a:t>26.10.2015</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2" name="Picture 1" descr="green_gradient_background.jpg"/>
          <p:cNvPicPr>
            <a:picLocks noChangeAspect="1"/>
          </p:cNvPicPr>
          <p:nvPr userDrawn="1"/>
        </p:nvPicPr>
        <p:blipFill>
          <a:blip r:embed="rId2" cstate="print"/>
          <a:stretch>
            <a:fillRect/>
          </a:stretch>
        </p:blipFill>
        <p:spPr>
          <a:xfrm>
            <a:off x="0" y="0"/>
            <a:ext cx="9144000" cy="6858000"/>
          </a:xfrm>
          <a:prstGeom prst="rect">
            <a:avLst/>
          </a:prstGeom>
        </p:spPr>
      </p:pic>
      <p:sp>
        <p:nvSpPr>
          <p:cNvPr id="3" name="Rectangle 1040"/>
          <p:cNvSpPr>
            <a:spLocks noGrp="1" noChangeArrowheads="1"/>
          </p:cNvSpPr>
          <p:nvPr>
            <p:ph type="ctrTitle" hasCustomPrompt="1"/>
          </p:nvPr>
        </p:nvSpPr>
        <p:spPr>
          <a:xfrm>
            <a:off x="4495800" y="1752600"/>
            <a:ext cx="4114800" cy="1219200"/>
          </a:xfrm>
        </p:spPr>
        <p:txBody>
          <a:bodyPr lIns="0" tIns="0" rIns="0" bIns="0" anchor="t" anchorCtr="0">
            <a:noAutofit/>
          </a:bodyPr>
          <a:lstStyle>
            <a:lvl1pPr algn="l">
              <a:lnSpc>
                <a:spcPts val="4300"/>
              </a:lnSpc>
              <a:defRPr sz="4000" spc="0" baseline="0">
                <a:solidFill>
                  <a:schemeClr val="bg1"/>
                </a:solidFill>
              </a:defRPr>
            </a:lvl1pPr>
          </a:lstStyle>
          <a:p>
            <a:r>
              <a:rPr lang="en-US" dirty="0" smtClean="0"/>
              <a:t>Enter Name of Presentation Here</a:t>
            </a:r>
            <a:endParaRPr lang="en-US" dirty="0"/>
          </a:p>
        </p:txBody>
      </p:sp>
      <p:sp>
        <p:nvSpPr>
          <p:cNvPr id="4" name="Rectangle 1042"/>
          <p:cNvSpPr txBox="1">
            <a:spLocks noChangeArrowheads="1"/>
          </p:cNvSpPr>
          <p:nvPr userDrawn="1"/>
        </p:nvSpPr>
        <p:spPr>
          <a:xfrm>
            <a:off x="4495800" y="3657600"/>
            <a:ext cx="2209800" cy="228600"/>
          </a:xfrm>
          <a:prstGeom prst="rect">
            <a:avLst/>
          </a:prstGeom>
        </p:spPr>
        <p:txBody>
          <a:bodyPr lIns="0" tIns="0" bIns="0"/>
          <a:lstStyle>
            <a:lvl1pPr algn="l">
              <a:defRPr sz="1600">
                <a:solidFill>
                  <a:srgbClr val="CEE0ED">
                    <a:alpha val="70000"/>
                  </a:srgb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A093B7ED-CCA6-DE44-90D6-2F74B15392F1}" type="datetime2">
              <a:rPr kumimoji="0" lang="en-US" sz="1200" b="0" i="0" u="none" strike="noStrike" kern="1200" cap="none" spc="0" normalizeH="0" baseline="0" noProof="0" smtClean="0">
                <a:ln>
                  <a:noFill/>
                </a:ln>
                <a:solidFill>
                  <a:srgbClr val="FFFFFF"/>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Monday, October 26, 2015</a:t>
            </a:fld>
            <a:endParaRPr kumimoji="0" lang="en-US" sz="1200" b="0" i="0" u="none" strike="noStrike" kern="1200" cap="none" spc="0" normalizeH="0" baseline="0" noProof="0" dirty="0">
              <a:ln>
                <a:noFill/>
              </a:ln>
              <a:solidFill>
                <a:srgbClr val="FFFFFF"/>
              </a:solidFill>
              <a:effectLst/>
              <a:uLnTx/>
              <a:uFillTx/>
              <a:latin typeface="+mn-lt"/>
              <a:ea typeface="+mn-ea"/>
              <a:cs typeface="+mn-cs"/>
            </a:endParaRPr>
          </a:p>
        </p:txBody>
      </p:sp>
      <p:sp>
        <p:nvSpPr>
          <p:cNvPr id="5" name="Rectangle 1040"/>
          <p:cNvSpPr txBox="1">
            <a:spLocks noChangeArrowheads="1"/>
          </p:cNvSpPr>
          <p:nvPr userDrawn="1"/>
        </p:nvSpPr>
        <p:spPr>
          <a:xfrm>
            <a:off x="4495800" y="2971800"/>
            <a:ext cx="4114800" cy="381000"/>
          </a:xfrm>
          <a:prstGeom prst="rect">
            <a:avLst/>
          </a:prstGeom>
        </p:spPr>
        <p:txBody>
          <a:bodyPr vert="horz" wrap="square" lIns="0" tIns="0" rIns="0" bIns="0" rtlCol="0" anchor="t" anchorCtr="0">
            <a:noAutofit/>
          </a:bodyPr>
          <a:lstStyle>
            <a:lvl1pPr algn="l">
              <a:lnSpc>
                <a:spcPts val="5500"/>
              </a:lnSpc>
              <a:defRPr sz="4000" spc="0" baseline="0">
                <a:solidFill>
                  <a:srgbClr val="FFFFFF"/>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Arial" pitchFamily="34" charset="0"/>
                <a:ea typeface="+mj-ea"/>
                <a:cs typeface="Arial" pitchFamily="34" charset="0"/>
              </a:rPr>
              <a:t>Presenter’s Name</a:t>
            </a:r>
            <a:endParaRPr kumimoji="0" lang="en-US" sz="1800" b="0" i="0" u="none" strike="noStrike" kern="1200" cap="none" spc="0" normalizeH="0" baseline="0" noProof="0" dirty="0">
              <a:ln>
                <a:noFill/>
              </a:ln>
              <a:solidFill>
                <a:srgbClr val="FFFFFF"/>
              </a:solidFill>
              <a:effectLst/>
              <a:uLnTx/>
              <a:uFillTx/>
              <a:latin typeface="Arial" pitchFamily="34" charset="0"/>
              <a:ea typeface="+mj-ea"/>
              <a:cs typeface="Arial" pitchFamily="34" charset="0"/>
            </a:endParaRPr>
          </a:p>
        </p:txBody>
      </p:sp>
      <p:pic>
        <p:nvPicPr>
          <p:cNvPr id="6" name="Picture 5" descr="inc_standard_stacked_white.eps"/>
          <p:cNvPicPr>
            <a:picLocks noChangeAspect="1"/>
          </p:cNvPicPr>
          <p:nvPr userDrawn="1"/>
        </p:nvPicPr>
        <p:blipFill>
          <a:blip r:embed="rId3" cstate="print"/>
          <a:stretch>
            <a:fillRect/>
          </a:stretch>
        </p:blipFill>
        <p:spPr>
          <a:xfrm>
            <a:off x="6934200" y="5715000"/>
            <a:ext cx="1652206" cy="895194"/>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2"/>
          <p:cNvSpPr>
            <a:spLocks noGrp="1"/>
          </p:cNvSpPr>
          <p:nvPr>
            <p:ph type="body" idx="1"/>
          </p:nvPr>
        </p:nvSpPr>
        <p:spPr>
          <a:xfrm>
            <a:off x="457200" y="1905000"/>
            <a:ext cx="4040188" cy="63976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a:t>
            </a:r>
          </a:p>
        </p:txBody>
      </p:sp>
      <p:sp>
        <p:nvSpPr>
          <p:cNvPr id="5" name="Content Placeholder 3"/>
          <p:cNvSpPr>
            <a:spLocks noGrp="1"/>
          </p:cNvSpPr>
          <p:nvPr>
            <p:ph sz="half" idx="2"/>
          </p:nvPr>
        </p:nvSpPr>
        <p:spPr>
          <a:xfrm>
            <a:off x="457200" y="2544762"/>
            <a:ext cx="4040188" cy="3627438"/>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 Placeholder 4"/>
          <p:cNvSpPr>
            <a:spLocks noGrp="1"/>
          </p:cNvSpPr>
          <p:nvPr>
            <p:ph type="body" sz="quarter" idx="3"/>
          </p:nvPr>
        </p:nvSpPr>
        <p:spPr>
          <a:xfrm>
            <a:off x="4645025" y="1905000"/>
            <a:ext cx="4041775" cy="639762"/>
          </a:xfrm>
        </p:spPr>
        <p:txBody>
          <a:bodyPr anchor="t" anchorCtr="0"/>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a:t>
            </a:r>
          </a:p>
        </p:txBody>
      </p:sp>
      <p:sp>
        <p:nvSpPr>
          <p:cNvPr id="7" name="Content Placeholder 5"/>
          <p:cNvSpPr>
            <a:spLocks noGrp="1"/>
          </p:cNvSpPr>
          <p:nvPr>
            <p:ph sz="quarter" idx="4"/>
          </p:nvPr>
        </p:nvSpPr>
        <p:spPr>
          <a:xfrm>
            <a:off x="4645025" y="2544762"/>
            <a:ext cx="4041775" cy="3627438"/>
          </a:xfrm>
        </p:spPr>
        <p:txBody>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smtClean="0"/>
              <a:t>Click to edit Master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Section Header">
    <p:spTree>
      <p:nvGrpSpPr>
        <p:cNvPr id="1" name=""/>
        <p:cNvGrpSpPr/>
        <p:nvPr/>
      </p:nvGrpSpPr>
      <p:grpSpPr>
        <a:xfrm>
          <a:off x="0" y="0"/>
          <a:ext cx="0" cy="0"/>
          <a:chOff x="0" y="0"/>
          <a:chExt cx="0" cy="0"/>
        </a:xfrm>
      </p:grpSpPr>
      <p:pic>
        <p:nvPicPr>
          <p:cNvPr id="5" name="Picture 4" descr="Test PP Section Divider.jpg"/>
          <p:cNvPicPr>
            <a:picLocks noChangeAspect="1"/>
          </p:cNvPicPr>
          <p:nvPr userDrawn="1"/>
        </p:nvPicPr>
        <p:blipFill>
          <a:blip r:embed="rId2" cstate="print"/>
          <a:stretch>
            <a:fillRect/>
          </a:stretch>
        </p:blipFill>
        <p:spPr>
          <a:xfrm>
            <a:off x="0" y="0"/>
            <a:ext cx="9144000" cy="6858000"/>
          </a:xfrm>
          <a:prstGeom prst="rect">
            <a:avLst/>
          </a:prstGeom>
        </p:spPr>
      </p:pic>
      <p:sp>
        <p:nvSpPr>
          <p:cNvPr id="6" name="Rectangle 1040"/>
          <p:cNvSpPr>
            <a:spLocks noGrp="1" noChangeArrowheads="1"/>
          </p:cNvSpPr>
          <p:nvPr>
            <p:ph type="ctrTitle" hasCustomPrompt="1"/>
          </p:nvPr>
        </p:nvSpPr>
        <p:spPr>
          <a:xfrm>
            <a:off x="457200" y="2514600"/>
            <a:ext cx="4419600" cy="685800"/>
          </a:xfrm>
        </p:spPr>
        <p:txBody>
          <a:bodyPr lIns="0" rIns="0" anchor="t" anchorCtr="0">
            <a:normAutofit/>
          </a:bodyPr>
          <a:lstStyle>
            <a:lvl1pPr algn="l">
              <a:lnSpc>
                <a:spcPts val="4400"/>
              </a:lnSpc>
              <a:defRPr sz="2800" spc="0" baseline="0">
                <a:solidFill>
                  <a:srgbClr val="FFFFFF"/>
                </a:solidFill>
              </a:defRPr>
            </a:lvl1pPr>
          </a:lstStyle>
          <a:p>
            <a:r>
              <a:rPr lang="en-US" dirty="0" smtClean="0"/>
              <a:t>Enter Section Divider Title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6_Section Header">
    <p:spTree>
      <p:nvGrpSpPr>
        <p:cNvPr id="1" name=""/>
        <p:cNvGrpSpPr/>
        <p:nvPr/>
      </p:nvGrpSpPr>
      <p:grpSpPr>
        <a:xfrm>
          <a:off x="0" y="0"/>
          <a:ext cx="0" cy="0"/>
          <a:chOff x="0" y="0"/>
          <a:chExt cx="0" cy="0"/>
        </a:xfrm>
      </p:grpSpPr>
      <p:pic>
        <p:nvPicPr>
          <p:cNvPr id="5" name="Picture 4" descr="green_subsection_divider.jpg"/>
          <p:cNvPicPr>
            <a:picLocks noChangeAspect="1"/>
          </p:cNvPicPr>
          <p:nvPr userDrawn="1"/>
        </p:nvPicPr>
        <p:blipFill>
          <a:blip r:embed="rId2" cstate="print"/>
          <a:stretch>
            <a:fillRect/>
          </a:stretch>
        </p:blipFill>
        <p:spPr>
          <a:xfrm>
            <a:off x="0" y="0"/>
            <a:ext cx="9144000" cy="6858000"/>
          </a:xfrm>
          <a:prstGeom prst="rect">
            <a:avLst/>
          </a:prstGeom>
        </p:spPr>
      </p:pic>
      <p:sp>
        <p:nvSpPr>
          <p:cNvPr id="4" name="Rectangle 1040"/>
          <p:cNvSpPr>
            <a:spLocks noGrp="1" noChangeArrowheads="1"/>
          </p:cNvSpPr>
          <p:nvPr>
            <p:ph type="ctrTitle" hasCustomPrompt="1"/>
          </p:nvPr>
        </p:nvSpPr>
        <p:spPr>
          <a:xfrm>
            <a:off x="457200" y="2514600"/>
            <a:ext cx="4419600" cy="685800"/>
          </a:xfrm>
        </p:spPr>
        <p:txBody>
          <a:bodyPr lIns="0" rIns="0" anchor="t" anchorCtr="0">
            <a:normAutofit/>
          </a:bodyPr>
          <a:lstStyle>
            <a:lvl1pPr algn="l">
              <a:lnSpc>
                <a:spcPts val="4400"/>
              </a:lnSpc>
              <a:defRPr sz="2800" spc="0" baseline="0">
                <a:solidFill>
                  <a:srgbClr val="FFFFFF"/>
                </a:solidFill>
              </a:defRPr>
            </a:lvl1pPr>
          </a:lstStyle>
          <a:p>
            <a:r>
              <a:rPr lang="en-US" dirty="0" smtClean="0"/>
              <a:t>Enter Section Divider Title</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spTree>
      <p:nvGrpSpPr>
        <p:cNvPr id="1" name=""/>
        <p:cNvGrpSpPr/>
        <p:nvPr/>
      </p:nvGrpSpPr>
      <p:grpSpPr>
        <a:xfrm>
          <a:off x="0" y="0"/>
          <a:ext cx="0" cy="0"/>
          <a:chOff x="0" y="0"/>
          <a:chExt cx="0" cy="0"/>
        </a:xfrm>
      </p:grpSpPr>
      <p:pic>
        <p:nvPicPr>
          <p:cNvPr id="6" name="Picture 5" descr="dividers_3.jpg"/>
          <p:cNvPicPr>
            <a:picLocks noChangeAspect="1"/>
          </p:cNvPicPr>
          <p:nvPr userDrawn="1"/>
        </p:nvPicPr>
        <p:blipFill>
          <a:blip r:embed="rId2" cstate="print"/>
          <a:stretch>
            <a:fillRect/>
          </a:stretch>
        </p:blipFill>
        <p:spPr>
          <a:xfrm>
            <a:off x="0" y="0"/>
            <a:ext cx="9144000" cy="6858000"/>
          </a:xfrm>
          <a:prstGeom prst="rect">
            <a:avLst/>
          </a:prstGeom>
        </p:spPr>
      </p:pic>
      <p:sp>
        <p:nvSpPr>
          <p:cNvPr id="7" name="Rectangle 1040"/>
          <p:cNvSpPr>
            <a:spLocks noGrp="1" noChangeArrowheads="1"/>
          </p:cNvSpPr>
          <p:nvPr>
            <p:ph type="ctrTitle" hasCustomPrompt="1"/>
          </p:nvPr>
        </p:nvSpPr>
        <p:spPr>
          <a:xfrm>
            <a:off x="457200" y="2057400"/>
            <a:ext cx="4419600" cy="685800"/>
          </a:xfrm>
        </p:spPr>
        <p:txBody>
          <a:bodyPr lIns="0" rIns="0" anchor="t" anchorCtr="0">
            <a:normAutofit/>
          </a:bodyPr>
          <a:lstStyle>
            <a:lvl1pPr algn="l">
              <a:lnSpc>
                <a:spcPts val="4400"/>
              </a:lnSpc>
              <a:defRPr sz="2800" spc="0" baseline="0">
                <a:solidFill>
                  <a:srgbClr val="FFFFFF"/>
                </a:solidFill>
              </a:defRPr>
            </a:lvl1pPr>
          </a:lstStyle>
          <a:p>
            <a:r>
              <a:rPr lang="en-US" dirty="0" smtClean="0"/>
              <a:t>Enter Section Divider Title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pic>
        <p:nvPicPr>
          <p:cNvPr id="3" name="Picture 2" descr="dividers_3.jpg"/>
          <p:cNvPicPr>
            <a:picLocks noChangeAspect="1"/>
          </p:cNvPicPr>
          <p:nvPr userDrawn="1"/>
        </p:nvPicPr>
        <p:blipFill>
          <a:blip r:embed="rId2" cstate="print"/>
          <a:stretch>
            <a:fillRect/>
          </a:stretch>
        </p:blipFill>
        <p:spPr>
          <a:xfrm>
            <a:off x="0" y="0"/>
            <a:ext cx="9144000" cy="6858000"/>
          </a:xfrm>
          <a:prstGeom prst="rect">
            <a:avLst/>
          </a:prstGeom>
        </p:spPr>
      </p:pic>
      <p:sp>
        <p:nvSpPr>
          <p:cNvPr id="4" name="Rectangle 1040"/>
          <p:cNvSpPr>
            <a:spLocks noGrp="1" noChangeArrowheads="1"/>
          </p:cNvSpPr>
          <p:nvPr>
            <p:ph type="ctrTitle" hasCustomPrompt="1"/>
          </p:nvPr>
        </p:nvSpPr>
        <p:spPr>
          <a:xfrm>
            <a:off x="457200" y="2057400"/>
            <a:ext cx="4419600" cy="685800"/>
          </a:xfrm>
        </p:spPr>
        <p:txBody>
          <a:bodyPr lIns="0" rIns="0" anchor="t" anchorCtr="0">
            <a:normAutofit/>
          </a:bodyPr>
          <a:lstStyle>
            <a:lvl1pPr algn="l">
              <a:lnSpc>
                <a:spcPts val="4400"/>
              </a:lnSpc>
              <a:defRPr sz="2800" spc="0" baseline="0">
                <a:solidFill>
                  <a:srgbClr val="FFFFFF"/>
                </a:solidFill>
              </a:defRPr>
            </a:lvl1pPr>
          </a:lstStyle>
          <a:p>
            <a:r>
              <a:rPr lang="en-US" dirty="0" smtClean="0"/>
              <a:t>Enter Section Divider Title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descr="header.jpg"/>
          <p:cNvPicPr>
            <a:picLocks noChangeAspect="1"/>
          </p:cNvPicPr>
          <p:nvPr userDrawn="1"/>
        </p:nvPicPr>
        <p:blipFill>
          <a:blip r:embed="rId14" cstate="print"/>
          <a:stretch>
            <a:fillRect/>
          </a:stretch>
        </p:blipFill>
        <p:spPr>
          <a:xfrm>
            <a:off x="0" y="0"/>
            <a:ext cx="9144000" cy="596900"/>
          </a:xfrm>
          <a:prstGeom prst="rect">
            <a:avLst/>
          </a:prstGeom>
        </p:spPr>
      </p:pic>
      <p:sp>
        <p:nvSpPr>
          <p:cNvPr id="2" name="Title Placeholder 1"/>
          <p:cNvSpPr>
            <a:spLocks noGrp="1"/>
          </p:cNvSpPr>
          <p:nvPr>
            <p:ph type="title"/>
          </p:nvPr>
        </p:nvSpPr>
        <p:spPr>
          <a:xfrm>
            <a:off x="457200" y="1219200"/>
            <a:ext cx="8229600" cy="457200"/>
          </a:xfrm>
          <a:prstGeom prst="rect">
            <a:avLst/>
          </a:prstGeom>
        </p:spPr>
        <p:txBody>
          <a:bodyPr vert="horz" lIns="0" tIns="0" rIns="0" bIns="0" rtlCol="0" anchor="t"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752600"/>
            <a:ext cx="8229600" cy="4373563"/>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4"/>
          <p:cNvSpPr txBox="1">
            <a:spLocks/>
          </p:cNvSpPr>
          <p:nvPr userDrawn="1"/>
        </p:nvSpPr>
        <p:spPr>
          <a:xfrm>
            <a:off x="6629400" y="122237"/>
            <a:ext cx="2286000" cy="258763"/>
          </a:xfrm>
          <a:prstGeom prst="rect">
            <a:avLst/>
          </a:prstGeom>
        </p:spPr>
        <p:txBody>
          <a:bodyPr vert="horz" lIns="0" tIns="0" rIns="0" bIns="0" rtlCol="0" anchor="ctr"/>
          <a:lstStyle>
            <a:lvl1pPr algn="l">
              <a:defRPr sz="800">
                <a:solidFill>
                  <a:schemeClr val="tx1">
                    <a:tint val="75000"/>
                  </a:schemeClr>
                </a:solidFill>
                <a:latin typeface="Arial" pitchFamily="34" charset="0"/>
                <a:cs typeface="Arial"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tr-TR" sz="8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rPr>
              <a:t>İş Bulma Becerileri  -  Manpower</a:t>
            </a:r>
            <a:endParaRPr kumimoji="0" lang="en-US" sz="800" b="0" i="0" u="none" strike="noStrike" kern="1200" cap="none" spc="0" normalizeH="0" baseline="0" noProof="0" dirty="0" smtClean="0">
              <a:ln>
                <a:noFill/>
              </a:ln>
              <a:solidFill>
                <a:schemeClr val="bg1"/>
              </a:solidFill>
              <a:effectLst/>
              <a:uLnTx/>
              <a:uFillTx/>
              <a:latin typeface="Arial" pitchFamily="34" charset="0"/>
              <a:ea typeface="+mn-ea"/>
              <a:cs typeface="Arial" pitchFamily="34" charset="0"/>
            </a:endParaRPr>
          </a:p>
        </p:txBody>
      </p:sp>
      <p:sp>
        <p:nvSpPr>
          <p:cNvPr id="9" name="TextBox 8"/>
          <p:cNvSpPr txBox="1"/>
          <p:nvPr/>
        </p:nvSpPr>
        <p:spPr>
          <a:xfrm>
            <a:off x="457200" y="6400800"/>
            <a:ext cx="2590800" cy="215444"/>
          </a:xfrm>
          <a:prstGeom prst="rect">
            <a:avLst/>
          </a:prstGeom>
          <a:noFill/>
        </p:spPr>
        <p:txBody>
          <a:bodyPr wrap="square" rtlCol="0">
            <a:spAutoFit/>
          </a:bodyPr>
          <a:lstStyle/>
          <a:p>
            <a:r>
              <a:rPr lang="en-US" sz="800" dirty="0" err="1" smtClean="0">
                <a:solidFill>
                  <a:srgbClr val="888B8D"/>
                </a:solidFill>
                <a:latin typeface="Arial" pitchFamily="34" charset="0"/>
                <a:cs typeface="Arial" pitchFamily="34" charset="0"/>
              </a:rPr>
              <a:t>ManpowerGroup</a:t>
            </a:r>
            <a:r>
              <a:rPr lang="en-US" sz="800" dirty="0" smtClean="0">
                <a:solidFill>
                  <a:srgbClr val="888B8D"/>
                </a:solidFill>
                <a:latin typeface="Arial" pitchFamily="34" charset="0"/>
                <a:cs typeface="Arial" pitchFamily="34" charset="0"/>
              </a:rPr>
              <a:t>  </a:t>
            </a:r>
            <a:r>
              <a:rPr lang="en-US" sz="800" dirty="0" smtClean="0">
                <a:solidFill>
                  <a:srgbClr val="888B8D"/>
                </a:solidFill>
                <a:latin typeface="Arial"/>
                <a:cs typeface="Arial"/>
              </a:rPr>
              <a:t>|  </a:t>
            </a:r>
            <a:fld id="{318430D2-0C07-4D92-B9D2-3A704A8F7170}" type="datetime2">
              <a:rPr lang="en-US" sz="800" smtClean="0">
                <a:solidFill>
                  <a:srgbClr val="888B8D"/>
                </a:solidFill>
                <a:latin typeface="Arial"/>
                <a:cs typeface="Arial"/>
              </a:rPr>
              <a:pPr/>
              <a:t>Monday, October 26, 2015</a:t>
            </a:fld>
            <a:endParaRPr lang="en-US" sz="800" dirty="0">
              <a:solidFill>
                <a:srgbClr val="888B8D"/>
              </a:solidFill>
              <a:latin typeface="Arial" pitchFamily="34" charset="0"/>
              <a:cs typeface="Arial" pitchFamily="34" charset="0"/>
            </a:endParaRPr>
          </a:p>
        </p:txBody>
      </p:sp>
      <p:sp>
        <p:nvSpPr>
          <p:cNvPr id="10" name="TextBox 9"/>
          <p:cNvSpPr txBox="1"/>
          <p:nvPr/>
        </p:nvSpPr>
        <p:spPr>
          <a:xfrm>
            <a:off x="6781800" y="6400800"/>
            <a:ext cx="1905000" cy="215444"/>
          </a:xfrm>
          <a:prstGeom prst="rect">
            <a:avLst/>
          </a:prstGeom>
          <a:noFill/>
        </p:spPr>
        <p:txBody>
          <a:bodyPr wrap="square" rtlCol="0">
            <a:spAutoFit/>
          </a:bodyPr>
          <a:lstStyle/>
          <a:p>
            <a:pPr algn="r"/>
            <a:fld id="{B1565E9B-5186-43E7-9AA3-1CE32C11B000}" type="slidenum">
              <a:rPr lang="en-US" sz="800" b="1" smtClean="0">
                <a:solidFill>
                  <a:srgbClr val="888B8D"/>
                </a:solidFill>
                <a:latin typeface="Arial" pitchFamily="34" charset="0"/>
                <a:cs typeface="Arial" pitchFamily="34" charset="0"/>
              </a:rPr>
              <a:pPr algn="r"/>
              <a:t>‹#›</a:t>
            </a:fld>
            <a:endParaRPr lang="en-US" sz="800" b="1" dirty="0">
              <a:solidFill>
                <a:srgbClr val="888B8D"/>
              </a:solidFill>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0" r:id="rId3"/>
    <p:sldLayoutId id="2147483669" r:id="rId4"/>
    <p:sldLayoutId id="2147483663" r:id="rId5"/>
    <p:sldLayoutId id="2147483665" r:id="rId6"/>
    <p:sldLayoutId id="2147483666" r:id="rId7"/>
    <p:sldLayoutId id="2147483667" r:id="rId8"/>
    <p:sldLayoutId id="2147483671" r:id="rId9"/>
    <p:sldLayoutId id="2147483673" r:id="rId10"/>
    <p:sldLayoutId id="2147483674" r:id="rId11"/>
    <p:sldLayoutId id="2147483675" r:id="rId12"/>
  </p:sldLayoutIdLst>
  <p:hf sldNum="0" hdr="0" ftr="0"/>
  <p:txStyles>
    <p:titleStyle>
      <a:lvl1pPr algn="l" defTabSz="914400" rtl="0" eaLnBrk="1" latinLnBrk="0" hangingPunct="1">
        <a:spcBef>
          <a:spcPct val="0"/>
        </a:spcBef>
        <a:buNone/>
        <a:defRPr sz="3000" kern="1200">
          <a:solidFill>
            <a:srgbClr val="5C997C"/>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Clr>
          <a:srgbClr val="5C997C"/>
        </a:buClr>
        <a:buFont typeface="Arial" pitchFamily="34" charset="0"/>
        <a:buChar char="•"/>
        <a:defRPr sz="1800" kern="1200">
          <a:solidFill>
            <a:srgbClr val="282A32"/>
          </a:solidFill>
          <a:latin typeface="Arial" pitchFamily="34" charset="0"/>
          <a:ea typeface="+mn-ea"/>
          <a:cs typeface="Arial" pitchFamily="34" charset="0"/>
        </a:defRPr>
      </a:lvl1pPr>
      <a:lvl2pPr marL="742950" indent="-285750" algn="l" defTabSz="914400" rtl="0" eaLnBrk="1" latinLnBrk="0" hangingPunct="1">
        <a:spcBef>
          <a:spcPct val="20000"/>
        </a:spcBef>
        <a:buClr>
          <a:srgbClr val="5C997C"/>
        </a:buClr>
        <a:buFont typeface="Arial" pitchFamily="34" charset="0"/>
        <a:buChar char="–"/>
        <a:defRPr sz="1800" kern="1200">
          <a:solidFill>
            <a:srgbClr val="282A32"/>
          </a:solidFill>
          <a:latin typeface="Arial" pitchFamily="34" charset="0"/>
          <a:ea typeface="+mn-ea"/>
          <a:cs typeface="Arial" pitchFamily="34" charset="0"/>
        </a:defRPr>
      </a:lvl2pPr>
      <a:lvl3pPr marL="1143000" indent="-228600" algn="l" defTabSz="914400" rtl="0" eaLnBrk="1" latinLnBrk="0" hangingPunct="1">
        <a:spcBef>
          <a:spcPct val="20000"/>
        </a:spcBef>
        <a:buClr>
          <a:srgbClr val="5C997C"/>
        </a:buClr>
        <a:buFont typeface="Arial" pitchFamily="34" charset="0"/>
        <a:buChar char="•"/>
        <a:defRPr sz="1800" kern="1200">
          <a:solidFill>
            <a:srgbClr val="282A32"/>
          </a:solidFill>
          <a:latin typeface="Arial" pitchFamily="34" charset="0"/>
          <a:ea typeface="+mn-ea"/>
          <a:cs typeface="Arial" pitchFamily="34" charset="0"/>
        </a:defRPr>
      </a:lvl3pPr>
      <a:lvl4pPr marL="1600200" indent="-228600" algn="l" defTabSz="914400" rtl="0" eaLnBrk="1" latinLnBrk="0" hangingPunct="1">
        <a:spcBef>
          <a:spcPct val="20000"/>
        </a:spcBef>
        <a:buClr>
          <a:srgbClr val="5C997C"/>
        </a:buClr>
        <a:buFont typeface="Arial" pitchFamily="34" charset="0"/>
        <a:buChar char="–"/>
        <a:defRPr sz="1800" kern="1200">
          <a:solidFill>
            <a:srgbClr val="282A32"/>
          </a:solidFill>
          <a:latin typeface="Arial" pitchFamily="34" charset="0"/>
          <a:ea typeface="+mn-ea"/>
          <a:cs typeface="Arial" pitchFamily="34" charset="0"/>
        </a:defRPr>
      </a:lvl4pPr>
      <a:lvl5pPr marL="2057400" indent="-228600" algn="l" defTabSz="914400" rtl="0" eaLnBrk="1" latinLnBrk="0" hangingPunct="1">
        <a:spcBef>
          <a:spcPct val="20000"/>
        </a:spcBef>
        <a:buClr>
          <a:srgbClr val="5C997C"/>
        </a:buClr>
        <a:buFont typeface="Arial" pitchFamily="34" charset="0"/>
        <a:buChar char="»"/>
        <a:defRPr sz="1800" kern="1200">
          <a:solidFill>
            <a:srgbClr val="282A32"/>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343400" y="1981200"/>
            <a:ext cx="4419600" cy="990600"/>
          </a:xfrm>
        </p:spPr>
        <p:txBody>
          <a:bodyPr/>
          <a:lstStyle/>
          <a:p>
            <a:r>
              <a:rPr lang="tr-TR" dirty="0" smtClean="0"/>
              <a:t>İş Bulma Becerileri</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noChangeArrowheads="1"/>
          </p:cNvSpPr>
          <p:nvPr>
            <p:ph type="body" idx="1"/>
          </p:nvPr>
        </p:nvSpPr>
        <p:spPr>
          <a:xfrm>
            <a:off x="685800" y="2286000"/>
            <a:ext cx="4419600" cy="1981200"/>
          </a:xfrm>
        </p:spPr>
        <p:txBody>
          <a:bodyPr vert="horz" lIns="0" tIns="0" rIns="0" bIns="0" rtlCol="0">
            <a:noAutofit/>
          </a:bodyPr>
          <a:lstStyle/>
          <a:p>
            <a:pPr>
              <a:lnSpc>
                <a:spcPct val="150000"/>
              </a:lnSpc>
              <a:buSzPct val="100000"/>
            </a:pPr>
            <a:r>
              <a:rPr lang="tr-TR" dirty="0" smtClean="0"/>
              <a:t>Bizim için neler yapabilir? </a:t>
            </a:r>
          </a:p>
          <a:p>
            <a:pPr>
              <a:lnSpc>
                <a:spcPct val="150000"/>
              </a:lnSpc>
              <a:buSzPct val="100000"/>
            </a:pPr>
            <a:r>
              <a:rPr lang="tr-TR" dirty="0" smtClean="0"/>
              <a:t>Bilgi ve yetenekleri nelerdir?</a:t>
            </a:r>
          </a:p>
          <a:p>
            <a:pPr>
              <a:lnSpc>
                <a:spcPct val="150000"/>
              </a:lnSpc>
              <a:buSzPct val="100000"/>
            </a:pPr>
            <a:r>
              <a:rPr lang="tr-TR" dirty="0" smtClean="0"/>
              <a:t>Kişisel özellikleri nelerdir?</a:t>
            </a:r>
          </a:p>
          <a:p>
            <a:pPr>
              <a:lnSpc>
                <a:spcPct val="150000"/>
              </a:lnSpc>
              <a:buSzPct val="100000"/>
            </a:pPr>
            <a:r>
              <a:rPr lang="tr-TR" dirty="0" smtClean="0"/>
              <a:t>Özellikleri işin gerektirdiği özellikler mi?</a:t>
            </a:r>
          </a:p>
        </p:txBody>
      </p:sp>
      <p:sp>
        <p:nvSpPr>
          <p:cNvPr id="5" name="Rectangle 2"/>
          <p:cNvSpPr txBox="1">
            <a:spLocks noChangeArrowheads="1"/>
          </p:cNvSpPr>
          <p:nvPr/>
        </p:nvSpPr>
        <p:spPr>
          <a:xfrm>
            <a:off x="762000" y="990600"/>
            <a:ext cx="7467600" cy="1524000"/>
          </a:xfrm>
          <a:prstGeom prst="rect">
            <a:avLst/>
          </a:prstGeom>
        </p:spPr>
        <p:txBody>
          <a:bodyPr vert="horz" lIns="0" tIns="0" rIns="0" bIns="0" rtlCol="0">
            <a:noAutofit/>
          </a:bodyPr>
          <a:lstStyle/>
          <a:p>
            <a:pPr marL="342900" marR="0" lvl="0" indent="-342900" defTabSz="914400" rtl="0" eaLnBrk="1" fontAlgn="auto" latinLnBrk="0" hangingPunct="1">
              <a:spcBef>
                <a:spcPct val="20000"/>
              </a:spcBef>
              <a:spcAft>
                <a:spcPts val="0"/>
              </a:spcAft>
              <a:buClr>
                <a:srgbClr val="5C997C"/>
              </a:buClr>
              <a:buSzPct val="160000"/>
              <a:tabLst/>
              <a:defRPr/>
            </a:pPr>
            <a:r>
              <a:rPr kumimoji="0" lang="tr-TR" sz="3200" b="0" i="0" u="none" strike="noStrike" kern="1200" cap="none" spc="0" normalizeH="0" baseline="0" noProof="0" dirty="0" smtClean="0">
                <a:ln>
                  <a:noFill/>
                </a:ln>
                <a:solidFill>
                  <a:srgbClr val="5C997C"/>
                </a:solidFill>
                <a:effectLst/>
                <a:uLnTx/>
                <a:uFillTx/>
                <a:latin typeface="Arial" pitchFamily="34" charset="0"/>
                <a:ea typeface="+mn-ea"/>
                <a:cs typeface="Arial" pitchFamily="34" charset="0"/>
              </a:rPr>
              <a:t>İşverenler özgeçmişte hangi sorulara</a:t>
            </a:r>
            <a:r>
              <a:rPr kumimoji="0" lang="tr-TR" sz="3200" b="0" i="0" u="none" strike="noStrike" kern="1200" cap="none" spc="0" normalizeH="0" noProof="0" dirty="0" smtClean="0">
                <a:ln>
                  <a:noFill/>
                </a:ln>
                <a:solidFill>
                  <a:srgbClr val="5C997C"/>
                </a:solidFill>
                <a:effectLst/>
                <a:uLnTx/>
                <a:uFillTx/>
                <a:latin typeface="Arial" pitchFamily="34" charset="0"/>
                <a:ea typeface="+mn-ea"/>
                <a:cs typeface="Arial" pitchFamily="34" charset="0"/>
              </a:rPr>
              <a:t> </a:t>
            </a:r>
            <a:r>
              <a:rPr kumimoji="0" lang="tr-TR" sz="3200" b="0" i="0" u="none" strike="noStrike" kern="1200" cap="none" spc="0" normalizeH="0" baseline="0" noProof="0" dirty="0" smtClean="0">
                <a:ln>
                  <a:noFill/>
                </a:ln>
                <a:solidFill>
                  <a:srgbClr val="5C997C"/>
                </a:solidFill>
                <a:effectLst/>
                <a:uLnTx/>
                <a:uFillTx/>
                <a:latin typeface="Arial" pitchFamily="34" charset="0"/>
                <a:ea typeface="+mn-ea"/>
                <a:cs typeface="Arial" pitchFamily="34" charset="0"/>
              </a:rPr>
              <a:t>cevap arıyorlar?</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Rectangle 4"/>
          <p:cNvSpPr>
            <a:spLocks noGrp="1" noChangeArrowheads="1"/>
          </p:cNvSpPr>
          <p:nvPr>
            <p:ph type="body" idx="1"/>
          </p:nvPr>
        </p:nvSpPr>
        <p:spPr>
          <a:xfrm>
            <a:off x="685800" y="1828800"/>
            <a:ext cx="6934200" cy="3962400"/>
          </a:xfrm>
          <a:noFill/>
        </p:spPr>
        <p:txBody>
          <a:bodyPr/>
          <a:lstStyle/>
          <a:p>
            <a:pPr eaLnBrk="1" hangingPunct="1">
              <a:lnSpc>
                <a:spcPct val="150000"/>
              </a:lnSpc>
            </a:pPr>
            <a:r>
              <a:rPr lang="tr-TR" dirty="0" smtClean="0">
                <a:solidFill>
                  <a:srgbClr val="090909"/>
                </a:solidFill>
                <a:latin typeface="+mn-lt"/>
              </a:rPr>
              <a:t>Ön yazı  (Sizi diğerlerinden ayıran önemli bir araç)</a:t>
            </a:r>
          </a:p>
          <a:p>
            <a:pPr>
              <a:lnSpc>
                <a:spcPct val="150000"/>
              </a:lnSpc>
            </a:pPr>
            <a:r>
              <a:rPr lang="tr-TR" dirty="0" smtClean="0">
                <a:latin typeface="+mn-lt"/>
              </a:rPr>
              <a:t>Kariyer hedefi </a:t>
            </a:r>
          </a:p>
          <a:p>
            <a:pPr>
              <a:lnSpc>
                <a:spcPct val="150000"/>
              </a:lnSpc>
            </a:pPr>
            <a:r>
              <a:rPr lang="tr-TR" dirty="0" smtClean="0">
                <a:latin typeface="+mn-lt"/>
              </a:rPr>
              <a:t>Kişisel bilgiler </a:t>
            </a:r>
          </a:p>
          <a:p>
            <a:pPr>
              <a:lnSpc>
                <a:spcPct val="150000"/>
              </a:lnSpc>
            </a:pPr>
            <a:r>
              <a:rPr lang="tr-TR" dirty="0" smtClean="0">
                <a:latin typeface="+mn-lt"/>
              </a:rPr>
              <a:t>İş deneyimi </a:t>
            </a:r>
          </a:p>
          <a:p>
            <a:pPr>
              <a:lnSpc>
                <a:spcPct val="150000"/>
              </a:lnSpc>
            </a:pPr>
            <a:r>
              <a:rPr lang="tr-TR" dirty="0" smtClean="0">
                <a:latin typeface="+mn-lt"/>
              </a:rPr>
              <a:t>Eğitim bilgileri</a:t>
            </a:r>
          </a:p>
          <a:p>
            <a:pPr>
              <a:lnSpc>
                <a:spcPct val="150000"/>
              </a:lnSpc>
            </a:pPr>
            <a:r>
              <a:rPr lang="tr-TR" dirty="0" smtClean="0">
                <a:latin typeface="+mn-lt"/>
              </a:rPr>
              <a:t>İş ile ilgili beceriler (Yabancı bil, bilgisayar, vb.) </a:t>
            </a:r>
          </a:p>
          <a:p>
            <a:pPr>
              <a:lnSpc>
                <a:spcPct val="150000"/>
              </a:lnSpc>
            </a:pPr>
            <a:r>
              <a:rPr lang="tr-TR" dirty="0" smtClean="0">
                <a:latin typeface="+mn-lt"/>
              </a:rPr>
              <a:t>İlgi alanları, hobiler</a:t>
            </a:r>
          </a:p>
          <a:p>
            <a:pPr>
              <a:lnSpc>
                <a:spcPct val="150000"/>
              </a:lnSpc>
            </a:pPr>
            <a:r>
              <a:rPr lang="tr-TR" dirty="0" smtClean="0">
                <a:latin typeface="+mn-lt"/>
              </a:rPr>
              <a:t>Referanslar</a:t>
            </a:r>
          </a:p>
        </p:txBody>
      </p:sp>
      <p:sp>
        <p:nvSpPr>
          <p:cNvPr id="8" name="Title 1"/>
          <p:cNvSpPr txBox="1">
            <a:spLocks/>
          </p:cNvSpPr>
          <p:nvPr/>
        </p:nvSpPr>
        <p:spPr bwMode="auto">
          <a:xfrm>
            <a:off x="609600" y="990600"/>
            <a:ext cx="6248400" cy="762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tr-TR" sz="3200" kern="0" noProof="0" dirty="0" smtClean="0">
                <a:solidFill>
                  <a:srgbClr val="7EA190"/>
                </a:solidFill>
                <a:latin typeface="+mj-lt"/>
                <a:ea typeface="ＭＳ Ｐゴシック" pitchFamily="-112" charset="-128"/>
                <a:cs typeface="ＭＳ Ｐゴシック" pitchFamily="-112" charset="-128"/>
              </a:rPr>
              <a:t>İyi bir </a:t>
            </a:r>
            <a:r>
              <a:rPr lang="tr-TR" sz="3200" kern="0" dirty="0" smtClean="0">
                <a:solidFill>
                  <a:srgbClr val="7EA190"/>
                </a:solidFill>
                <a:latin typeface="+mj-lt"/>
                <a:ea typeface="ＭＳ Ｐゴシック" pitchFamily="-112" charset="-128"/>
                <a:cs typeface="ＭＳ Ｐゴシック" pitchFamily="-112" charset="-128"/>
              </a:rPr>
              <a:t>ö</a:t>
            </a:r>
            <a:r>
              <a:rPr lang="tr-TR" sz="3200" kern="0" noProof="0" dirty="0" err="1" smtClean="0">
                <a:solidFill>
                  <a:srgbClr val="7EA190"/>
                </a:solidFill>
                <a:latin typeface="+mj-lt"/>
                <a:ea typeface="ＭＳ Ｐゴシック" pitchFamily="-112" charset="-128"/>
                <a:cs typeface="ＭＳ Ｐゴシック" pitchFamily="-112" charset="-128"/>
              </a:rPr>
              <a:t>zgeçmişte</a:t>
            </a:r>
            <a:r>
              <a:rPr lang="tr-TR" sz="3200" kern="0" noProof="0" dirty="0" smtClean="0">
                <a:solidFill>
                  <a:srgbClr val="7EA190"/>
                </a:solidFill>
                <a:latin typeface="+mj-lt"/>
                <a:ea typeface="ＭＳ Ｐゴシック" pitchFamily="-112" charset="-128"/>
                <a:cs typeface="ＭＳ Ｐゴシック" pitchFamily="-112" charset="-128"/>
              </a:rPr>
              <a:t> neler olmalı?</a:t>
            </a:r>
            <a:endParaRPr kumimoji="0" lang="tr-TR" sz="3200" i="0" u="none" strike="noStrike" kern="0" cap="none" spc="0" normalizeH="0" baseline="0" noProof="0" dirty="0">
              <a:ln>
                <a:noFill/>
              </a:ln>
              <a:solidFill>
                <a:srgbClr val="7EA190"/>
              </a:solidFill>
              <a:effectLst/>
              <a:uLnTx/>
              <a:uFillTx/>
              <a:latin typeface="+mj-lt"/>
              <a:ea typeface="ＭＳ Ｐゴシック" pitchFamily="-112" charset="-128"/>
              <a:cs typeface="ＭＳ Ｐゴシック" pitchFamily="-112" charset="-12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2" name="Rectangle 2"/>
          <p:cNvSpPr>
            <a:spLocks noGrp="1" noChangeArrowheads="1"/>
          </p:cNvSpPr>
          <p:nvPr>
            <p:ph type="title"/>
          </p:nvPr>
        </p:nvSpPr>
        <p:spPr>
          <a:xfrm>
            <a:off x="685800" y="1295400"/>
            <a:ext cx="5715000" cy="457200"/>
          </a:xfrm>
          <a:solidFill>
            <a:schemeClr val="bg1"/>
          </a:solidFill>
        </p:spPr>
        <p:txBody>
          <a:bodyPr/>
          <a:lstStyle/>
          <a:p>
            <a:pPr eaLnBrk="1" hangingPunct="1">
              <a:lnSpc>
                <a:spcPct val="80000"/>
              </a:lnSpc>
              <a:buFontTx/>
              <a:buNone/>
            </a:pPr>
            <a:r>
              <a:rPr lang="tr-TR" sz="3200" dirty="0" smtClean="0">
                <a:solidFill>
                  <a:srgbClr val="7EA190"/>
                </a:solidFill>
              </a:rPr>
              <a:t>İyi bir özgeçmiş ipuçları</a:t>
            </a:r>
          </a:p>
        </p:txBody>
      </p:sp>
      <p:sp>
        <p:nvSpPr>
          <p:cNvPr id="12295" name="Rectangle 6"/>
          <p:cNvSpPr>
            <a:spLocks noGrp="1" noChangeArrowheads="1"/>
          </p:cNvSpPr>
          <p:nvPr>
            <p:ph type="body" idx="1"/>
          </p:nvPr>
        </p:nvSpPr>
        <p:spPr>
          <a:xfrm>
            <a:off x="685800" y="2057400"/>
            <a:ext cx="7467600" cy="3581400"/>
          </a:xfrm>
        </p:spPr>
        <p:txBody>
          <a:bodyPr/>
          <a:lstStyle/>
          <a:p>
            <a:pPr eaLnBrk="1" hangingPunct="1">
              <a:lnSpc>
                <a:spcPct val="150000"/>
              </a:lnSpc>
            </a:pPr>
            <a:r>
              <a:rPr lang="tr-TR" dirty="0" smtClean="0">
                <a:latin typeface="+mn-lt"/>
              </a:rPr>
              <a:t>Hedefinizi yazın, istek ve arzunu hissettirin</a:t>
            </a:r>
          </a:p>
          <a:p>
            <a:pPr eaLnBrk="1" hangingPunct="1">
              <a:lnSpc>
                <a:spcPct val="150000"/>
              </a:lnSpc>
            </a:pPr>
            <a:r>
              <a:rPr lang="tr-TR" dirty="0" smtClean="0">
                <a:latin typeface="+mn-lt"/>
              </a:rPr>
              <a:t>Mutlaka doğru bilgi verin</a:t>
            </a:r>
          </a:p>
          <a:p>
            <a:pPr eaLnBrk="1" hangingPunct="1">
              <a:lnSpc>
                <a:spcPct val="150000"/>
              </a:lnSpc>
            </a:pPr>
            <a:r>
              <a:rPr lang="tr-TR" dirty="0" smtClean="0">
                <a:latin typeface="+mn-lt"/>
              </a:rPr>
              <a:t>Çok detaya inmeyin</a:t>
            </a:r>
          </a:p>
          <a:p>
            <a:pPr eaLnBrk="1" hangingPunct="1">
              <a:lnSpc>
                <a:spcPct val="150000"/>
              </a:lnSpc>
            </a:pPr>
            <a:r>
              <a:rPr lang="tr-TR" dirty="0" smtClean="0">
                <a:latin typeface="+mn-lt"/>
              </a:rPr>
              <a:t>1-2 sayfadan daha fazla uzun yazmayın</a:t>
            </a:r>
          </a:p>
          <a:p>
            <a:pPr eaLnBrk="1" hangingPunct="1">
              <a:lnSpc>
                <a:spcPct val="150000"/>
              </a:lnSpc>
            </a:pPr>
            <a:r>
              <a:rPr lang="tr-TR" dirty="0" smtClean="0">
                <a:latin typeface="+mn-lt"/>
              </a:rPr>
              <a:t>İletişim bilgileriniz yeterli ve iş başvurusuna uygun olmalı</a:t>
            </a:r>
          </a:p>
          <a:p>
            <a:pPr eaLnBrk="1" hangingPunct="1">
              <a:lnSpc>
                <a:spcPct val="150000"/>
              </a:lnSpc>
            </a:pPr>
            <a:r>
              <a:rPr lang="tr-TR" dirty="0" smtClean="0">
                <a:latin typeface="+mn-lt"/>
              </a:rPr>
              <a:t>İlkokul ve ortaokul bilgilerine gerek yoktur</a:t>
            </a:r>
          </a:p>
          <a:p>
            <a:pPr eaLnBrk="1" hangingPunct="1">
              <a:lnSpc>
                <a:spcPct val="150000"/>
              </a:lnSpc>
            </a:pPr>
            <a:r>
              <a:rPr lang="tr-TR" dirty="0" smtClean="0">
                <a:latin typeface="+mn-lt"/>
              </a:rPr>
              <a:t>Staj yapıldıysa kısa da olsa detay belirtin 	</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2"/>
          <p:cNvSpPr>
            <a:spLocks noChangeArrowheads="1"/>
          </p:cNvSpPr>
          <p:nvPr/>
        </p:nvSpPr>
        <p:spPr bwMode="auto">
          <a:xfrm>
            <a:off x="487363" y="747713"/>
            <a:ext cx="8310562" cy="427037"/>
          </a:xfrm>
          <a:prstGeom prst="rect">
            <a:avLst/>
          </a:prstGeom>
          <a:noFill/>
          <a:ln w="9525" algn="ctr">
            <a:noFill/>
            <a:miter lim="800000"/>
            <a:headEnd/>
            <a:tailEnd/>
          </a:ln>
        </p:spPr>
        <p:txBody>
          <a:bodyPr lIns="0" tIns="0" rIns="0" bIns="0"/>
          <a:lstStyle/>
          <a:p>
            <a:pPr algn="l"/>
            <a:endParaRPr lang="tr-TR" sz="3200" dirty="0" smtClean="0"/>
          </a:p>
          <a:p>
            <a:pPr algn="l"/>
            <a:endParaRPr lang="tr-TR" sz="3200" dirty="0" smtClean="0"/>
          </a:p>
        </p:txBody>
      </p:sp>
      <p:sp>
        <p:nvSpPr>
          <p:cNvPr id="26630" name="Rectangle 4"/>
          <p:cNvSpPr>
            <a:spLocks noGrp="1" noChangeArrowheads="1"/>
          </p:cNvSpPr>
          <p:nvPr>
            <p:ph type="body" idx="1"/>
          </p:nvPr>
        </p:nvSpPr>
        <p:spPr>
          <a:xfrm>
            <a:off x="609600" y="1828800"/>
            <a:ext cx="8382000" cy="3505200"/>
          </a:xfrm>
          <a:noFill/>
        </p:spPr>
        <p:txBody>
          <a:bodyPr/>
          <a:lstStyle/>
          <a:p>
            <a:pPr>
              <a:lnSpc>
                <a:spcPct val="150000"/>
              </a:lnSpc>
            </a:pPr>
            <a:r>
              <a:rPr lang="tr-TR" dirty="0" smtClean="0">
                <a:latin typeface="Tahoma" pitchFamily="34" charset="0"/>
              </a:rPr>
              <a:t>Var ise aile işlerindeki deneyimlerinizin </a:t>
            </a:r>
            <a:r>
              <a:rPr lang="tr-TR" dirty="0" err="1" smtClean="0">
                <a:latin typeface="Tahoma" pitchFamily="34" charset="0"/>
              </a:rPr>
              <a:t>ünvanlarında</a:t>
            </a:r>
            <a:r>
              <a:rPr lang="tr-TR" dirty="0" smtClean="0">
                <a:latin typeface="Tahoma" pitchFamily="34" charset="0"/>
              </a:rPr>
              <a:t> mütevazi olun</a:t>
            </a:r>
          </a:p>
          <a:p>
            <a:pPr eaLnBrk="1" hangingPunct="1">
              <a:lnSpc>
                <a:spcPct val="150000"/>
              </a:lnSpc>
            </a:pPr>
            <a:r>
              <a:rPr lang="tr-TR" dirty="0" smtClean="0">
                <a:latin typeface="Tahoma" pitchFamily="34" charset="0"/>
              </a:rPr>
              <a:t>Fotoğrafınız uygun formatta, ortamda ve tarzda olmalı</a:t>
            </a:r>
          </a:p>
          <a:p>
            <a:pPr eaLnBrk="1" hangingPunct="1">
              <a:lnSpc>
                <a:spcPct val="150000"/>
              </a:lnSpc>
            </a:pPr>
            <a:r>
              <a:rPr lang="tr-TR" dirty="0" smtClean="0">
                <a:latin typeface="Tahoma" pitchFamily="34" charset="0"/>
              </a:rPr>
              <a:t>Dilbilgisi kurallarına dikkat edin</a:t>
            </a:r>
          </a:p>
          <a:p>
            <a:pPr eaLnBrk="1" hangingPunct="1">
              <a:lnSpc>
                <a:spcPct val="150000"/>
              </a:lnSpc>
            </a:pPr>
            <a:r>
              <a:rPr lang="tr-TR" dirty="0" smtClean="0">
                <a:latin typeface="Tahoma" pitchFamily="34" charset="0"/>
              </a:rPr>
              <a:t>Politik ve dini içerik kullanmayın</a:t>
            </a:r>
          </a:p>
          <a:p>
            <a:pPr eaLnBrk="1" hangingPunct="1">
              <a:lnSpc>
                <a:spcPct val="150000"/>
              </a:lnSpc>
            </a:pPr>
            <a:r>
              <a:rPr lang="tr-TR" dirty="0" smtClean="0">
                <a:latin typeface="Tahoma" pitchFamily="34" charset="0"/>
              </a:rPr>
              <a:t>Hobileriniz gerçek hobiler olmalı</a:t>
            </a:r>
          </a:p>
          <a:p>
            <a:pPr eaLnBrk="1" hangingPunct="1">
              <a:lnSpc>
                <a:spcPct val="150000"/>
              </a:lnSpc>
            </a:pPr>
            <a:r>
              <a:rPr lang="tr-TR" dirty="0" smtClean="0">
                <a:latin typeface="Tahoma" pitchFamily="34" charset="0"/>
              </a:rPr>
              <a:t>Tekrarlı bilgilerden kaçının</a:t>
            </a:r>
          </a:p>
          <a:p>
            <a:pPr eaLnBrk="1" hangingPunct="1">
              <a:lnSpc>
                <a:spcPct val="150000"/>
              </a:lnSpc>
            </a:pPr>
            <a:r>
              <a:rPr lang="tr-TR" dirty="0" smtClean="0">
                <a:latin typeface="Tahoma" pitchFamily="34" charset="0"/>
              </a:rPr>
              <a:t>Referanslar için aile bireylerini yazmayın</a:t>
            </a:r>
          </a:p>
          <a:p>
            <a:pPr eaLnBrk="1" hangingPunct="1">
              <a:lnSpc>
                <a:spcPct val="150000"/>
              </a:lnSpc>
            </a:pPr>
            <a:endParaRPr lang="tr-TR" sz="2000" dirty="0" smtClean="0">
              <a:latin typeface="Tahoma" pitchFamily="34" charset="0"/>
            </a:endParaRPr>
          </a:p>
        </p:txBody>
      </p:sp>
      <p:pic>
        <p:nvPicPr>
          <p:cNvPr id="26631" name="Picture 5" descr="Girl 20"/>
          <p:cNvPicPr>
            <a:picLocks noChangeAspect="1" noChangeArrowheads="1"/>
          </p:cNvPicPr>
          <p:nvPr/>
        </p:nvPicPr>
        <p:blipFill>
          <a:blip r:embed="rId3" cstate="print"/>
          <a:srcRect/>
          <a:stretch>
            <a:fillRect/>
          </a:stretch>
        </p:blipFill>
        <p:spPr bwMode="auto">
          <a:xfrm>
            <a:off x="6705600" y="3305262"/>
            <a:ext cx="2438400" cy="3552738"/>
          </a:xfrm>
          <a:prstGeom prst="rect">
            <a:avLst/>
          </a:prstGeom>
          <a:noFill/>
          <a:ln w="9525">
            <a:noFill/>
            <a:miter lim="800000"/>
            <a:headEnd/>
            <a:tailEnd/>
          </a:ln>
        </p:spPr>
      </p:pic>
      <p:sp>
        <p:nvSpPr>
          <p:cNvPr id="8" name="Title 1"/>
          <p:cNvSpPr txBox="1">
            <a:spLocks/>
          </p:cNvSpPr>
          <p:nvPr/>
        </p:nvSpPr>
        <p:spPr bwMode="auto">
          <a:xfrm>
            <a:off x="609600" y="990600"/>
            <a:ext cx="6248400" cy="6096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tr-TR" sz="3200" kern="0" noProof="0" dirty="0" smtClean="0">
                <a:solidFill>
                  <a:srgbClr val="7EA190"/>
                </a:solidFill>
                <a:latin typeface="+mj-lt"/>
                <a:ea typeface="ＭＳ Ｐゴシック" pitchFamily="-112" charset="-128"/>
                <a:cs typeface="ＭＳ Ｐゴシック" pitchFamily="-112" charset="-128"/>
              </a:rPr>
              <a:t>Özgeçmiş hazırlarken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3200" dirty="0" smtClean="0">
                <a:latin typeface="Arial" charset="0"/>
              </a:rPr>
              <a:t/>
            </a:r>
            <a:br>
              <a:rPr lang="tr-TR" sz="3200" dirty="0" smtClean="0">
                <a:latin typeface="Arial" charset="0"/>
              </a:rPr>
            </a:br>
            <a:r>
              <a:rPr lang="tr-TR" sz="3200" dirty="0" smtClean="0">
                <a:latin typeface="Arial" charset="0"/>
              </a:rPr>
              <a:t/>
            </a:r>
            <a:br>
              <a:rPr lang="tr-TR" sz="3200" dirty="0" smtClean="0">
                <a:latin typeface="Arial" charset="0"/>
              </a:rPr>
            </a:br>
            <a:endParaRPr lang="tr-TR" dirty="0"/>
          </a:p>
        </p:txBody>
      </p:sp>
      <p:sp>
        <p:nvSpPr>
          <p:cNvPr id="3" name="Text Placeholder 2"/>
          <p:cNvSpPr>
            <a:spLocks noGrp="1"/>
          </p:cNvSpPr>
          <p:nvPr>
            <p:ph type="body" sz="half" idx="1"/>
          </p:nvPr>
        </p:nvSpPr>
        <p:spPr>
          <a:xfrm>
            <a:off x="228600" y="685800"/>
            <a:ext cx="8610600" cy="5867400"/>
          </a:xfrm>
        </p:spPr>
        <p:txBody>
          <a:bodyPr/>
          <a:lstStyle/>
          <a:p>
            <a:pPr algn="ctr">
              <a:buNone/>
            </a:pPr>
            <a:r>
              <a:rPr lang="tr-TR" sz="1600" b="1" dirty="0" smtClean="0">
                <a:latin typeface="Arial" charset="0"/>
              </a:rPr>
              <a:t>     </a:t>
            </a:r>
            <a:r>
              <a:rPr lang="tr-TR" sz="2400" b="1" dirty="0" smtClean="0">
                <a:latin typeface="Arial" charset="0"/>
              </a:rPr>
              <a:t>MEHMET DEMİR</a:t>
            </a:r>
            <a:r>
              <a:rPr lang="tr-TR" sz="1600" dirty="0" smtClean="0">
                <a:latin typeface="Arial" charset="0"/>
              </a:rPr>
              <a:t/>
            </a:r>
            <a:br>
              <a:rPr lang="tr-TR" sz="1600" dirty="0" smtClean="0">
                <a:latin typeface="Arial" charset="0"/>
              </a:rPr>
            </a:br>
            <a:r>
              <a:rPr lang="tr-TR" sz="1600" dirty="0" err="1" smtClean="0">
                <a:latin typeface="Arial" charset="0"/>
              </a:rPr>
              <a:t>xxx</a:t>
            </a:r>
            <a:r>
              <a:rPr lang="tr-TR" sz="1600" dirty="0" smtClean="0">
                <a:latin typeface="Arial" charset="0"/>
              </a:rPr>
              <a:t> </a:t>
            </a:r>
            <a:r>
              <a:rPr lang="tr-TR" sz="1600" dirty="0" err="1" smtClean="0">
                <a:latin typeface="Arial" charset="0"/>
              </a:rPr>
              <a:t>cad.No</a:t>
            </a:r>
            <a:r>
              <a:rPr lang="tr-TR" sz="1600" dirty="0" smtClean="0">
                <a:latin typeface="Arial" charset="0"/>
              </a:rPr>
              <a:t>:181/2 Bakırköy/İstanbul</a:t>
            </a:r>
          </a:p>
          <a:p>
            <a:pPr algn="ctr">
              <a:buNone/>
            </a:pPr>
            <a:r>
              <a:rPr lang="tr-TR" sz="1600" dirty="0" smtClean="0">
                <a:latin typeface="Arial" charset="0"/>
              </a:rPr>
              <a:t>	0 555 ...... – 0 212 ……</a:t>
            </a:r>
            <a:r>
              <a:rPr lang="tr-TR" sz="1600" b="1" u="sng" dirty="0" smtClean="0">
                <a:latin typeface="Arial" charset="0"/>
              </a:rPr>
              <a:t/>
            </a:r>
            <a:br>
              <a:rPr lang="tr-TR" sz="1600" b="1" u="sng" dirty="0" smtClean="0">
                <a:latin typeface="Arial" charset="0"/>
              </a:rPr>
            </a:br>
            <a:endParaRPr lang="tr-TR" sz="1600" b="1" u="sng" dirty="0" smtClean="0">
              <a:latin typeface="Arial" charset="0"/>
            </a:endParaRPr>
          </a:p>
          <a:p>
            <a:pPr>
              <a:buNone/>
            </a:pPr>
            <a:r>
              <a:rPr lang="tr-TR" sz="1600" b="1" dirty="0" smtClean="0">
                <a:latin typeface="Arial" charset="0"/>
              </a:rPr>
              <a:t>	</a:t>
            </a:r>
            <a:r>
              <a:rPr lang="tr-TR" sz="1600" b="1" u="sng" dirty="0" smtClean="0"/>
              <a:t>HEDEF</a:t>
            </a:r>
            <a:endParaRPr lang="tr-TR" sz="1600" dirty="0" smtClean="0"/>
          </a:p>
          <a:p>
            <a:pPr>
              <a:buNone/>
            </a:pPr>
            <a:r>
              <a:rPr lang="tr-TR" sz="1600" dirty="0" smtClean="0"/>
              <a:t>	İnsan kaynakları yönetiminin tüm süreçlerinde aktif olarak yer alabileceğim, olmayan süreçlerin de tasarlanması ve oluşturulması aşamalarında bulunabileceğim uluslararası bir yapıda insan kaynakları yöneticisi olarak yer almak. </a:t>
            </a:r>
          </a:p>
          <a:p>
            <a:pPr>
              <a:buNone/>
            </a:pPr>
            <a:endParaRPr lang="tr-TR" sz="1400" b="1" u="sng" dirty="0" smtClean="0">
              <a:latin typeface="Arial" charset="0"/>
            </a:endParaRPr>
          </a:p>
          <a:p>
            <a:pPr>
              <a:buNone/>
            </a:pPr>
            <a:r>
              <a:rPr lang="tr-TR" sz="1600" b="1" dirty="0" smtClean="0">
                <a:latin typeface="Arial" charset="0"/>
              </a:rPr>
              <a:t>	</a:t>
            </a:r>
            <a:r>
              <a:rPr lang="tr-TR" sz="1600" b="1" u="sng" dirty="0" smtClean="0">
                <a:latin typeface="Arial" charset="0"/>
              </a:rPr>
              <a:t>KİŞİSEL BİLGİLER</a:t>
            </a:r>
            <a:r>
              <a:rPr lang="tr-TR" sz="1600" dirty="0" smtClean="0">
                <a:latin typeface="Arial" charset="0"/>
              </a:rPr>
              <a:t/>
            </a:r>
            <a:br>
              <a:rPr lang="tr-TR" sz="1600" dirty="0" smtClean="0">
                <a:latin typeface="Arial" charset="0"/>
              </a:rPr>
            </a:br>
            <a:r>
              <a:rPr lang="tr-TR" sz="1600" dirty="0" smtClean="0">
                <a:latin typeface="Arial" charset="0"/>
              </a:rPr>
              <a:t>Doğum Tarihi		: 01.10.1973</a:t>
            </a:r>
            <a:br>
              <a:rPr lang="tr-TR" sz="1600" dirty="0" smtClean="0">
                <a:latin typeface="Arial" charset="0"/>
              </a:rPr>
            </a:br>
            <a:r>
              <a:rPr lang="tr-TR" sz="1600" dirty="0" smtClean="0">
                <a:latin typeface="Arial" charset="0"/>
              </a:rPr>
              <a:t>Uyruğu		: T.C.</a:t>
            </a:r>
            <a:br>
              <a:rPr lang="tr-TR" sz="1600" dirty="0" smtClean="0">
                <a:latin typeface="Arial" charset="0"/>
              </a:rPr>
            </a:br>
            <a:r>
              <a:rPr lang="tr-TR" sz="1600" dirty="0" smtClean="0">
                <a:latin typeface="Arial" charset="0"/>
              </a:rPr>
              <a:t>Medeni Durumu		: Evli </a:t>
            </a:r>
            <a:br>
              <a:rPr lang="tr-TR" sz="1600" dirty="0" smtClean="0">
                <a:latin typeface="Arial" charset="0"/>
              </a:rPr>
            </a:br>
            <a:r>
              <a:rPr lang="tr-TR" sz="1600" b="1" dirty="0" smtClean="0">
                <a:cs typeface="Times New Roman" pitchFamily="18" charset="0"/>
              </a:rPr>
              <a:t> 	</a:t>
            </a:r>
          </a:p>
          <a:p>
            <a:pPr eaLnBrk="1" hangingPunct="1">
              <a:buFontTx/>
              <a:buNone/>
            </a:pPr>
            <a:r>
              <a:rPr lang="tr-TR" sz="1600" b="1" dirty="0" smtClean="0">
                <a:cs typeface="Times New Roman" pitchFamily="18" charset="0"/>
              </a:rPr>
              <a:t>	</a:t>
            </a:r>
            <a:r>
              <a:rPr lang="tr-TR" sz="1600" b="1" u="sng" dirty="0" smtClean="0">
                <a:cs typeface="Times New Roman" pitchFamily="18" charset="0"/>
              </a:rPr>
              <a:t>EĞİTİM</a:t>
            </a:r>
            <a:endParaRPr lang="tr-TR" sz="1600" dirty="0" smtClean="0">
              <a:cs typeface="Times New Roman" pitchFamily="18" charset="0"/>
            </a:endParaRPr>
          </a:p>
          <a:p>
            <a:pPr eaLnBrk="1" hangingPunct="1">
              <a:buFontTx/>
              <a:buNone/>
            </a:pPr>
            <a:r>
              <a:rPr lang="tr-TR" sz="1600" b="1" dirty="0" smtClean="0">
                <a:cs typeface="Times New Roman" pitchFamily="18" charset="0"/>
              </a:rPr>
              <a:t>	1996			Yeditepe Üniversitesi  </a:t>
            </a:r>
          </a:p>
          <a:p>
            <a:pPr eaLnBrk="1" hangingPunct="1">
              <a:buFontTx/>
              <a:buNone/>
            </a:pPr>
            <a:r>
              <a:rPr lang="tr-TR" sz="1600" b="1" dirty="0" smtClean="0">
                <a:cs typeface="Times New Roman" pitchFamily="18" charset="0"/>
              </a:rPr>
              <a:t>				</a:t>
            </a:r>
            <a:r>
              <a:rPr lang="tr-TR" sz="1600" dirty="0" smtClean="0">
                <a:cs typeface="Times New Roman" pitchFamily="18" charset="0"/>
              </a:rPr>
              <a:t>MBA</a:t>
            </a:r>
          </a:p>
          <a:p>
            <a:pPr lvl="2" eaLnBrk="1" hangingPunct="1">
              <a:buNone/>
            </a:pPr>
            <a:endParaRPr lang="tr-TR" sz="900" b="1" dirty="0" smtClean="0">
              <a:cs typeface="Times New Roman" pitchFamily="18" charset="0"/>
            </a:endParaRPr>
          </a:p>
          <a:p>
            <a:pPr eaLnBrk="1" hangingPunct="1">
              <a:buFontTx/>
              <a:buNone/>
            </a:pPr>
            <a:r>
              <a:rPr lang="tr-TR" sz="1600" b="1" dirty="0" smtClean="0">
                <a:cs typeface="Times New Roman" pitchFamily="18" charset="0"/>
              </a:rPr>
              <a:t>	1992			İstanbul Üniversitesi  </a:t>
            </a:r>
          </a:p>
          <a:p>
            <a:pPr eaLnBrk="1" hangingPunct="1">
              <a:buFontTx/>
              <a:buNone/>
            </a:pPr>
            <a:r>
              <a:rPr lang="tr-TR" sz="1600" b="1" dirty="0" smtClean="0">
                <a:cs typeface="Times New Roman" pitchFamily="18" charset="0"/>
              </a:rPr>
              <a:t>				</a:t>
            </a:r>
            <a:r>
              <a:rPr lang="tr-TR" sz="1600" dirty="0" smtClean="0">
                <a:cs typeface="Times New Roman" pitchFamily="18" charset="0"/>
              </a:rPr>
              <a:t>İşletme</a:t>
            </a:r>
          </a:p>
          <a:p>
            <a:pPr eaLnBrk="1" hangingPunct="1">
              <a:buFontTx/>
              <a:buNone/>
            </a:pPr>
            <a:endParaRPr lang="tr-TR" sz="1000" b="1" dirty="0" smtClean="0">
              <a:cs typeface="Times New Roman" pitchFamily="18" charset="0"/>
            </a:endParaRPr>
          </a:p>
          <a:p>
            <a:pPr eaLnBrk="1" hangingPunct="1">
              <a:buFontTx/>
              <a:buNone/>
            </a:pPr>
            <a:r>
              <a:rPr lang="tr-TR" sz="1600" b="1" dirty="0" smtClean="0">
                <a:cs typeface="Times New Roman" pitchFamily="18" charset="0"/>
              </a:rPr>
              <a:t>	1990			Bornova Anadolu Lisesi </a:t>
            </a:r>
            <a:endParaRPr lang="tr-TR" sz="1600" dirty="0"/>
          </a:p>
        </p:txBody>
      </p:sp>
      <p:sp>
        <p:nvSpPr>
          <p:cNvPr id="6" name="Footer Placeholder 5"/>
          <p:cNvSpPr>
            <a:spLocks noGrp="1"/>
          </p:cNvSpPr>
          <p:nvPr>
            <p:ph type="ftr" sz="quarter" idx="11"/>
          </p:nvPr>
        </p:nvSpPr>
        <p:spPr>
          <a:xfrm>
            <a:off x="0" y="685800"/>
            <a:ext cx="1981200" cy="457200"/>
          </a:xfrm>
        </p:spPr>
        <p:txBody>
          <a:bodyPr/>
          <a:lstStyle/>
          <a:p>
            <a:pPr>
              <a:defRPr/>
            </a:pPr>
            <a:r>
              <a:rPr lang="tr-TR" sz="3200" i="1" dirty="0" smtClean="0">
                <a:solidFill>
                  <a:srgbClr val="5C997C"/>
                </a:solidFill>
              </a:rPr>
              <a:t>Örnek</a:t>
            </a:r>
            <a:endParaRPr lang="en-US" sz="3200" i="1" dirty="0">
              <a:solidFill>
                <a:srgbClr val="5C997C"/>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3200" dirty="0" smtClean="0">
                <a:latin typeface="Arial" charset="0"/>
              </a:rPr>
              <a:t/>
            </a:r>
            <a:br>
              <a:rPr lang="tr-TR" sz="3200" dirty="0" smtClean="0">
                <a:latin typeface="Arial" charset="0"/>
              </a:rPr>
            </a:br>
            <a:r>
              <a:rPr lang="tr-TR" sz="3200" dirty="0" smtClean="0">
                <a:latin typeface="Arial" charset="0"/>
              </a:rPr>
              <a:t/>
            </a:r>
            <a:br>
              <a:rPr lang="tr-TR" sz="3200" dirty="0" smtClean="0">
                <a:latin typeface="Arial" charset="0"/>
              </a:rPr>
            </a:br>
            <a:endParaRPr lang="tr-TR" dirty="0"/>
          </a:p>
        </p:txBody>
      </p:sp>
      <p:sp>
        <p:nvSpPr>
          <p:cNvPr id="3" name="Text Placeholder 2"/>
          <p:cNvSpPr>
            <a:spLocks noGrp="1"/>
          </p:cNvSpPr>
          <p:nvPr>
            <p:ph type="body" sz="half" idx="1"/>
          </p:nvPr>
        </p:nvSpPr>
        <p:spPr>
          <a:xfrm>
            <a:off x="381000" y="838200"/>
            <a:ext cx="8686800" cy="5638800"/>
          </a:xfrm>
        </p:spPr>
        <p:txBody>
          <a:bodyPr/>
          <a:lstStyle/>
          <a:p>
            <a:pPr eaLnBrk="1" hangingPunct="1">
              <a:lnSpc>
                <a:spcPct val="90000"/>
              </a:lnSpc>
              <a:buFontTx/>
              <a:buNone/>
            </a:pPr>
            <a:r>
              <a:rPr lang="tr-TR" sz="1600" b="1" u="sng" dirty="0" smtClean="0">
                <a:latin typeface="+mn-lt"/>
                <a:cs typeface="Times New Roman" pitchFamily="18" charset="0"/>
              </a:rPr>
              <a:t>BİLGİSAYAR BİLGİSİ</a:t>
            </a:r>
            <a:r>
              <a:rPr lang="tr-TR" sz="1600" b="1" dirty="0" smtClean="0">
                <a:latin typeface="+mn-lt"/>
                <a:cs typeface="Times New Roman" pitchFamily="18" charset="0"/>
              </a:rPr>
              <a:t> </a:t>
            </a:r>
          </a:p>
          <a:p>
            <a:pPr eaLnBrk="1" hangingPunct="1">
              <a:lnSpc>
                <a:spcPct val="90000"/>
              </a:lnSpc>
              <a:buFontTx/>
              <a:buNone/>
            </a:pPr>
            <a:r>
              <a:rPr lang="tr-TR" sz="1600" dirty="0" smtClean="0">
                <a:latin typeface="+mn-lt"/>
                <a:cs typeface="Times New Roman" pitchFamily="18" charset="0"/>
              </a:rPr>
              <a:t>Word, Excel(Makro seviyede), Access, Outlook, Lotus Notes,</a:t>
            </a:r>
          </a:p>
          <a:p>
            <a:pPr eaLnBrk="1" hangingPunct="1">
              <a:lnSpc>
                <a:spcPct val="90000"/>
              </a:lnSpc>
              <a:buFontTx/>
              <a:buNone/>
            </a:pPr>
            <a:r>
              <a:rPr lang="tr-TR" sz="1600" dirty="0" smtClean="0">
                <a:latin typeface="+mn-lt"/>
                <a:cs typeface="Times New Roman" pitchFamily="18" charset="0"/>
              </a:rPr>
              <a:t>Power Point ileri düzeyde</a:t>
            </a:r>
            <a:endParaRPr lang="tr-TR" sz="1600" u="sng" dirty="0" smtClean="0">
              <a:latin typeface="+mn-lt"/>
              <a:cs typeface="Times New Roman" pitchFamily="18" charset="0"/>
            </a:endParaRPr>
          </a:p>
          <a:p>
            <a:pPr eaLnBrk="1" hangingPunct="1">
              <a:lnSpc>
                <a:spcPct val="90000"/>
              </a:lnSpc>
              <a:buFontTx/>
              <a:buNone/>
            </a:pPr>
            <a:endParaRPr lang="tr-TR" sz="1600" b="1" u="sng" dirty="0" smtClean="0">
              <a:latin typeface="+mn-lt"/>
              <a:cs typeface="Times New Roman" pitchFamily="18" charset="0"/>
            </a:endParaRPr>
          </a:p>
          <a:p>
            <a:pPr eaLnBrk="1" hangingPunct="1">
              <a:lnSpc>
                <a:spcPct val="90000"/>
              </a:lnSpc>
              <a:buFontTx/>
              <a:buNone/>
            </a:pPr>
            <a:r>
              <a:rPr lang="tr-TR" sz="1600" b="1" u="sng" dirty="0" smtClean="0">
                <a:latin typeface="+mn-lt"/>
                <a:cs typeface="Times New Roman" pitchFamily="18" charset="0"/>
              </a:rPr>
              <a:t>YABANCI DİL BİLGİSİ</a:t>
            </a:r>
          </a:p>
          <a:p>
            <a:pPr eaLnBrk="1" hangingPunct="1">
              <a:lnSpc>
                <a:spcPct val="90000"/>
              </a:lnSpc>
              <a:buFontTx/>
              <a:buNone/>
            </a:pPr>
            <a:r>
              <a:rPr lang="tr-TR" sz="1600" dirty="0" smtClean="0">
                <a:latin typeface="+mn-lt"/>
                <a:cs typeface="Times New Roman" pitchFamily="18" charset="0"/>
              </a:rPr>
              <a:t>İngilizce – Çok iyi</a:t>
            </a:r>
          </a:p>
          <a:p>
            <a:pPr eaLnBrk="1" hangingPunct="1">
              <a:lnSpc>
                <a:spcPct val="90000"/>
              </a:lnSpc>
              <a:buFontTx/>
              <a:buNone/>
            </a:pPr>
            <a:r>
              <a:rPr lang="tr-TR" sz="1600" dirty="0" smtClean="0">
                <a:latin typeface="+mn-lt"/>
                <a:cs typeface="Times New Roman" pitchFamily="18" charset="0"/>
              </a:rPr>
              <a:t>Almanca – Orta seviye</a:t>
            </a:r>
          </a:p>
          <a:p>
            <a:pPr eaLnBrk="1" hangingPunct="1">
              <a:lnSpc>
                <a:spcPct val="90000"/>
              </a:lnSpc>
              <a:buFontTx/>
              <a:buNone/>
            </a:pPr>
            <a:endParaRPr lang="tr-TR" sz="1600" b="1" u="sng" dirty="0" smtClean="0">
              <a:latin typeface="+mn-lt"/>
            </a:endParaRPr>
          </a:p>
          <a:p>
            <a:pPr eaLnBrk="1" hangingPunct="1">
              <a:lnSpc>
                <a:spcPct val="90000"/>
              </a:lnSpc>
              <a:buFontTx/>
              <a:buNone/>
            </a:pPr>
            <a:r>
              <a:rPr lang="tr-TR" sz="1600" b="1" u="sng" dirty="0" smtClean="0">
                <a:latin typeface="+mn-lt"/>
              </a:rPr>
              <a:t>İŞ DENEYİMLERİ</a:t>
            </a:r>
            <a:endParaRPr lang="tr-TR" sz="1600" b="1" dirty="0" smtClean="0">
              <a:latin typeface="+mn-lt"/>
            </a:endParaRPr>
          </a:p>
          <a:p>
            <a:pPr>
              <a:buFontTx/>
              <a:buNone/>
            </a:pPr>
            <a:r>
              <a:rPr lang="tr-TR" sz="1600" b="1" dirty="0" smtClean="0">
                <a:latin typeface="+mn-lt"/>
              </a:rPr>
              <a:t>11.2008-05.20011      </a:t>
            </a:r>
            <a:r>
              <a:rPr lang="tr-TR" sz="1600" b="1" dirty="0" err="1" smtClean="0">
                <a:latin typeface="+mn-lt"/>
              </a:rPr>
              <a:t>Red</a:t>
            </a:r>
            <a:r>
              <a:rPr lang="tr-TR" sz="1600" b="1" dirty="0" smtClean="0">
                <a:latin typeface="+mn-lt"/>
              </a:rPr>
              <a:t> </a:t>
            </a:r>
            <a:r>
              <a:rPr lang="tr-TR" sz="1600" b="1" dirty="0" err="1" smtClean="0">
                <a:latin typeface="+mn-lt"/>
              </a:rPr>
              <a:t>Bull</a:t>
            </a:r>
            <a:r>
              <a:rPr lang="tr-TR" sz="1600" b="1" dirty="0" smtClean="0">
                <a:latin typeface="+mn-lt"/>
              </a:rPr>
              <a:t>, İstanbul </a:t>
            </a:r>
            <a:endParaRPr lang="tr-TR" sz="1600" dirty="0" smtClean="0">
              <a:latin typeface="+mn-lt"/>
            </a:endParaRPr>
          </a:p>
          <a:p>
            <a:pPr lvl="2">
              <a:buFontTx/>
              <a:buNone/>
            </a:pPr>
            <a:r>
              <a:rPr lang="tr-TR" sz="1600" b="1" dirty="0" smtClean="0">
                <a:latin typeface="+mn-lt"/>
              </a:rPr>
              <a:t>		   İnsan Kaynakları Sorumlusu</a:t>
            </a:r>
            <a:endParaRPr lang="tr-TR" sz="1600" dirty="0" smtClean="0">
              <a:latin typeface="+mn-lt"/>
            </a:endParaRPr>
          </a:p>
          <a:p>
            <a:pPr>
              <a:buFontTx/>
              <a:buNone/>
            </a:pPr>
            <a:r>
              <a:rPr lang="tr-TR" sz="1600" dirty="0" smtClean="0">
                <a:latin typeface="+mn-lt"/>
              </a:rPr>
              <a:t>Saha ve idari kadro işe alım süreçlerinin sorumluluğu. Eğitim organizasyon ve satın almalarının </a:t>
            </a:r>
          </a:p>
          <a:p>
            <a:pPr>
              <a:buFontTx/>
              <a:buNone/>
            </a:pPr>
            <a:r>
              <a:rPr lang="tr-TR" sz="1600" dirty="0" smtClean="0">
                <a:latin typeface="+mn-lt"/>
              </a:rPr>
              <a:t>yapılması. İş kanunu ve SGK kanunu ile ilgili uygulamaların, işe giriş ve çıkış ile ilgili </a:t>
            </a:r>
          </a:p>
          <a:p>
            <a:pPr>
              <a:buFontTx/>
              <a:buNone/>
            </a:pPr>
            <a:r>
              <a:rPr lang="tr-TR" sz="1600" dirty="0" smtClean="0">
                <a:latin typeface="+mn-lt"/>
              </a:rPr>
              <a:t>yasal işlemlerin kontrolü. </a:t>
            </a:r>
          </a:p>
          <a:p>
            <a:pPr>
              <a:buFontTx/>
              <a:buNone/>
            </a:pPr>
            <a:endParaRPr lang="tr-TR" sz="1600" b="1" dirty="0" smtClean="0">
              <a:latin typeface="+mn-lt"/>
            </a:endParaRPr>
          </a:p>
          <a:p>
            <a:pPr>
              <a:buFontTx/>
              <a:buNone/>
            </a:pPr>
            <a:r>
              <a:rPr lang="tr-TR" sz="1600" b="1" dirty="0" smtClean="0">
                <a:latin typeface="+mn-lt"/>
              </a:rPr>
              <a:t>04.2007-09.2008         Deloitte </a:t>
            </a:r>
            <a:r>
              <a:rPr lang="tr-TR" sz="1600" b="1" dirty="0" err="1" smtClean="0">
                <a:latin typeface="+mn-lt"/>
              </a:rPr>
              <a:t>Touche</a:t>
            </a:r>
            <a:r>
              <a:rPr lang="tr-TR" sz="1600" b="1" dirty="0" smtClean="0">
                <a:latin typeface="+mn-lt"/>
              </a:rPr>
              <a:t> , İstanbul </a:t>
            </a:r>
            <a:endParaRPr lang="tr-TR" sz="1600" dirty="0" smtClean="0">
              <a:latin typeface="+mn-lt"/>
            </a:endParaRPr>
          </a:p>
          <a:p>
            <a:pPr>
              <a:buFontTx/>
              <a:buNone/>
            </a:pPr>
            <a:r>
              <a:rPr lang="tr-TR" sz="1600" b="1" dirty="0" smtClean="0">
                <a:latin typeface="+mn-lt"/>
              </a:rPr>
              <a:t>    	                              Personel Özlük İşleri Uzmanı</a:t>
            </a:r>
            <a:endParaRPr lang="tr-TR" sz="1600" dirty="0" smtClean="0">
              <a:latin typeface="+mn-lt"/>
            </a:endParaRPr>
          </a:p>
          <a:p>
            <a:pPr>
              <a:buFontTx/>
              <a:buNone/>
            </a:pPr>
            <a:r>
              <a:rPr lang="tr-TR" sz="1600" dirty="0" smtClean="0">
                <a:latin typeface="+mn-lt"/>
              </a:rPr>
              <a:t>İş kanununa ve SGK'ya uygun olarak elemanın işe giriş-çıkış ile ilgili işlemlerini yapmak. </a:t>
            </a:r>
          </a:p>
          <a:p>
            <a:pPr>
              <a:buFontTx/>
              <a:buNone/>
            </a:pPr>
            <a:r>
              <a:rPr lang="tr-TR" sz="1600" dirty="0" smtClean="0">
                <a:latin typeface="+mn-lt"/>
              </a:rPr>
              <a:t>Personel dosyalarını oluşturmak, güncellemek, gelen evrak talebini karşılamak				</a:t>
            </a:r>
          </a:p>
          <a:p>
            <a:pPr>
              <a:buFontTx/>
              <a:buNone/>
            </a:pPr>
            <a:endParaRPr lang="tr-TR" sz="1600" b="1" dirty="0" smtClean="0">
              <a:latin typeface="+mn-lt"/>
            </a:endParaRPr>
          </a:p>
          <a:p>
            <a:pPr>
              <a:buFontTx/>
              <a:buNone/>
            </a:pPr>
            <a:endParaRPr lang="tr-TR" sz="1600" dirty="0" smtClean="0">
              <a:latin typeface="+mn-lt"/>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3200" dirty="0" smtClean="0">
                <a:latin typeface="Arial" charset="0"/>
              </a:rPr>
              <a:t/>
            </a:r>
            <a:br>
              <a:rPr lang="tr-TR" sz="3200" dirty="0" smtClean="0">
                <a:latin typeface="Arial" charset="0"/>
              </a:rPr>
            </a:br>
            <a:r>
              <a:rPr lang="tr-TR" sz="3200" dirty="0" smtClean="0">
                <a:latin typeface="Arial" charset="0"/>
              </a:rPr>
              <a:t/>
            </a:r>
            <a:br>
              <a:rPr lang="tr-TR" sz="3200" dirty="0" smtClean="0">
                <a:latin typeface="Arial" charset="0"/>
              </a:rPr>
            </a:br>
            <a:endParaRPr lang="tr-TR" dirty="0"/>
          </a:p>
        </p:txBody>
      </p:sp>
      <p:sp>
        <p:nvSpPr>
          <p:cNvPr id="3" name="Text Placeholder 2"/>
          <p:cNvSpPr>
            <a:spLocks noGrp="1"/>
          </p:cNvSpPr>
          <p:nvPr>
            <p:ph type="body" sz="half" idx="1"/>
          </p:nvPr>
        </p:nvSpPr>
        <p:spPr>
          <a:xfrm>
            <a:off x="533400" y="815975"/>
            <a:ext cx="7924800" cy="5356225"/>
          </a:xfrm>
        </p:spPr>
        <p:txBody>
          <a:bodyPr/>
          <a:lstStyle/>
          <a:p>
            <a:pPr>
              <a:buFontTx/>
              <a:buNone/>
            </a:pPr>
            <a:r>
              <a:rPr lang="tr-TR" sz="1600" b="1" dirty="0" smtClean="0"/>
              <a:t>10.2004-03.2007         </a:t>
            </a:r>
            <a:r>
              <a:rPr lang="tr-TR" sz="1600" b="1" dirty="0" err="1" smtClean="0"/>
              <a:t>PriceWaterhouseCoopers</a:t>
            </a:r>
            <a:r>
              <a:rPr lang="tr-TR" sz="1600" b="1" dirty="0" smtClean="0"/>
              <a:t>, İstanbul </a:t>
            </a:r>
            <a:endParaRPr lang="tr-TR" sz="1600" dirty="0" smtClean="0"/>
          </a:p>
          <a:p>
            <a:pPr>
              <a:buNone/>
            </a:pPr>
            <a:r>
              <a:rPr lang="tr-TR" sz="1600" b="1" dirty="0" smtClean="0"/>
              <a:t>                                     Asistan</a:t>
            </a:r>
            <a:endParaRPr lang="tr-TR" sz="1600" dirty="0" smtClean="0"/>
          </a:p>
          <a:p>
            <a:pPr eaLnBrk="1" hangingPunct="1">
              <a:lnSpc>
                <a:spcPct val="90000"/>
              </a:lnSpc>
              <a:buFontTx/>
              <a:buNone/>
            </a:pPr>
            <a:r>
              <a:rPr lang="tr-TR" sz="1600" dirty="0" smtClean="0"/>
              <a:t> İşe giriş ve çıkış ile ilgili yasal işlemleri yapmak. Personel dosyalarını tutmak. </a:t>
            </a:r>
            <a:r>
              <a:rPr lang="tr-TR" sz="1600" dirty="0" smtClean="0">
                <a:latin typeface="Arial" charset="0"/>
              </a:rPr>
              <a:t/>
            </a:r>
            <a:br>
              <a:rPr lang="tr-TR" sz="1600" dirty="0" smtClean="0">
                <a:latin typeface="Arial" charset="0"/>
              </a:rPr>
            </a:br>
            <a:r>
              <a:rPr lang="tr-TR" sz="1600" dirty="0" smtClean="0">
                <a:latin typeface="Arial" charset="0"/>
              </a:rPr>
              <a:t> </a:t>
            </a:r>
          </a:p>
          <a:p>
            <a:pPr eaLnBrk="1" hangingPunct="1">
              <a:lnSpc>
                <a:spcPct val="90000"/>
              </a:lnSpc>
              <a:buFontTx/>
              <a:buNone/>
            </a:pPr>
            <a:endParaRPr lang="tr-TR" sz="1600" b="1" u="sng" dirty="0" smtClean="0">
              <a:latin typeface="Arial" charset="0"/>
            </a:endParaRPr>
          </a:p>
          <a:p>
            <a:pPr eaLnBrk="1" hangingPunct="1">
              <a:lnSpc>
                <a:spcPct val="90000"/>
              </a:lnSpc>
              <a:buFontTx/>
              <a:buNone/>
            </a:pPr>
            <a:r>
              <a:rPr lang="tr-TR" sz="1600" b="1" u="sng" dirty="0" smtClean="0"/>
              <a:t>KURS VE SERTİFİKALAR </a:t>
            </a:r>
          </a:p>
          <a:p>
            <a:pPr eaLnBrk="1" hangingPunct="1">
              <a:lnSpc>
                <a:spcPct val="90000"/>
              </a:lnSpc>
              <a:buFontTx/>
              <a:buNone/>
            </a:pPr>
            <a:r>
              <a:rPr lang="tr-TR" sz="1600" dirty="0" smtClean="0">
                <a:cs typeface="Times New Roman" pitchFamily="18" charset="0"/>
              </a:rPr>
              <a:t>Yeni Sosyal Güvenlik Yasası - Yaşar </a:t>
            </a:r>
            <a:r>
              <a:rPr lang="tr-TR" sz="1600" dirty="0" err="1" smtClean="0">
                <a:cs typeface="Times New Roman" pitchFamily="18" charset="0"/>
              </a:rPr>
              <a:t>Taşdemir</a:t>
            </a:r>
            <a:r>
              <a:rPr lang="tr-TR" sz="1600" dirty="0" smtClean="0">
                <a:cs typeface="Times New Roman" pitchFamily="18" charset="0"/>
              </a:rPr>
              <a:t> - SGK Müfettişi 01.2005 (2 gün) </a:t>
            </a:r>
          </a:p>
          <a:p>
            <a:pPr>
              <a:lnSpc>
                <a:spcPct val="90000"/>
              </a:lnSpc>
              <a:buNone/>
            </a:pPr>
            <a:r>
              <a:rPr lang="tr-TR" sz="1600" dirty="0" smtClean="0">
                <a:cs typeface="Times New Roman" pitchFamily="18" charset="0"/>
              </a:rPr>
              <a:t>QCC Eğitimi - </a:t>
            </a:r>
            <a:r>
              <a:rPr lang="tr-TR" sz="1600" dirty="0" err="1" smtClean="0">
                <a:cs typeface="Times New Roman" pitchFamily="18" charset="0"/>
              </a:rPr>
              <a:t>Aisin</a:t>
            </a:r>
            <a:r>
              <a:rPr lang="tr-TR" sz="1600" dirty="0" smtClean="0">
                <a:cs typeface="Times New Roman" pitchFamily="18" charset="0"/>
              </a:rPr>
              <a:t> Otomotiv 08.2008 (1 gün) </a:t>
            </a:r>
          </a:p>
          <a:p>
            <a:pPr>
              <a:buFontTx/>
              <a:buNone/>
            </a:pPr>
            <a:r>
              <a:rPr lang="tr-TR" sz="1600" dirty="0" smtClean="0">
                <a:cs typeface="Times New Roman" pitchFamily="18" charset="0"/>
              </a:rPr>
              <a:t>Yaratıcı Düşünce - </a:t>
            </a:r>
            <a:r>
              <a:rPr lang="tr-TR" sz="1600" dirty="0" err="1" smtClean="0">
                <a:cs typeface="Times New Roman" pitchFamily="18" charset="0"/>
              </a:rPr>
              <a:t>Masters</a:t>
            </a:r>
            <a:r>
              <a:rPr lang="tr-TR" sz="1600" dirty="0" smtClean="0">
                <a:cs typeface="Times New Roman" pitchFamily="18" charset="0"/>
              </a:rPr>
              <a:t> 08.2006 (1 gün) </a:t>
            </a:r>
          </a:p>
          <a:p>
            <a:pPr>
              <a:buNone/>
            </a:pPr>
            <a:r>
              <a:rPr lang="tr-TR" sz="1600" dirty="0" smtClean="0">
                <a:cs typeface="Times New Roman" pitchFamily="18" charset="0"/>
              </a:rPr>
              <a:t>Etkin İletişim - Anka Danışmanlık 12.2005 (2 gün) </a:t>
            </a:r>
          </a:p>
          <a:p>
            <a:pPr>
              <a:buFontTx/>
              <a:buNone/>
            </a:pPr>
            <a:endParaRPr lang="tr-TR" sz="1600" dirty="0" smtClean="0">
              <a:cs typeface="Times New Roman" pitchFamily="18" charset="0"/>
            </a:endParaRPr>
          </a:p>
          <a:p>
            <a:pPr>
              <a:buNone/>
            </a:pPr>
            <a:r>
              <a:rPr lang="tr-TR" sz="1600" b="1" u="sng" dirty="0" smtClean="0"/>
              <a:t>HOBİLER</a:t>
            </a:r>
            <a:endParaRPr lang="tr-TR" sz="1600" dirty="0" smtClean="0"/>
          </a:p>
          <a:p>
            <a:pPr>
              <a:buNone/>
            </a:pPr>
            <a:r>
              <a:rPr lang="tr-TR" sz="1600" dirty="0" smtClean="0"/>
              <a:t>Fotoğraf çekmek, doğa turlarına katılmak, basketbol oynamak, kişisel gelişim kitapları </a:t>
            </a:r>
          </a:p>
          <a:p>
            <a:pPr>
              <a:buNone/>
            </a:pPr>
            <a:r>
              <a:rPr lang="tr-TR" sz="1600" dirty="0" smtClean="0"/>
              <a:t>okumak</a:t>
            </a:r>
          </a:p>
          <a:p>
            <a:pPr>
              <a:buFontTx/>
              <a:buNone/>
            </a:pPr>
            <a:endParaRPr lang="tr-TR" sz="1600" dirty="0" smtClean="0">
              <a:cs typeface="Times New Roman" pitchFamily="18" charset="0"/>
            </a:endParaRPr>
          </a:p>
          <a:p>
            <a:pPr>
              <a:buNone/>
            </a:pPr>
            <a:r>
              <a:rPr lang="tr-TR" sz="1600" b="1" u="sng" dirty="0" smtClean="0"/>
              <a:t>REFERANSLAR</a:t>
            </a:r>
          </a:p>
          <a:p>
            <a:pPr>
              <a:buNone/>
            </a:pPr>
            <a:r>
              <a:rPr lang="tr-TR" sz="1600" i="1" dirty="0" smtClean="0"/>
              <a:t>İstenildiği takdirde verilecektir.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tr-TR" sz="3600" dirty="0" smtClean="0"/>
              <a:t>Başarılı Mülakat</a:t>
            </a:r>
            <a:endParaRPr lang="en-US" sz="36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990600" y="1882775"/>
            <a:ext cx="3925888" cy="2384425"/>
          </a:xfrm>
        </p:spPr>
        <p:txBody>
          <a:bodyPr/>
          <a:lstStyle/>
          <a:p>
            <a:pPr marL="457200" indent="-457200" eaLnBrk="1" hangingPunct="1">
              <a:lnSpc>
                <a:spcPct val="150000"/>
              </a:lnSpc>
              <a:buFontTx/>
              <a:buAutoNum type="arabicPeriod"/>
            </a:pPr>
            <a:r>
              <a:rPr lang="tr-TR" dirty="0" smtClean="0"/>
              <a:t>Başarıyı Tanımlayın</a:t>
            </a:r>
          </a:p>
          <a:p>
            <a:pPr marL="457200" indent="-457200" eaLnBrk="1" hangingPunct="1">
              <a:lnSpc>
                <a:spcPct val="150000"/>
              </a:lnSpc>
              <a:buFontTx/>
              <a:buAutoNum type="arabicPeriod"/>
            </a:pPr>
            <a:r>
              <a:rPr lang="tr-TR" dirty="0" smtClean="0"/>
              <a:t>Yazıya Dökün</a:t>
            </a:r>
          </a:p>
          <a:p>
            <a:pPr marL="457200" indent="-457200" eaLnBrk="1" hangingPunct="1">
              <a:lnSpc>
                <a:spcPct val="150000"/>
              </a:lnSpc>
              <a:buFontTx/>
              <a:buAutoNum type="arabicPeriod"/>
            </a:pPr>
            <a:r>
              <a:rPr lang="tr-TR" dirty="0" smtClean="0"/>
              <a:t>Kendinizi Adayın</a:t>
            </a:r>
          </a:p>
          <a:p>
            <a:pPr marL="457200" indent="-457200" eaLnBrk="1" hangingPunct="1">
              <a:lnSpc>
                <a:spcPct val="150000"/>
              </a:lnSpc>
              <a:buFontTx/>
              <a:buAutoNum type="arabicPeriod"/>
            </a:pPr>
            <a:r>
              <a:rPr lang="tr-TR" dirty="0" smtClean="0"/>
              <a:t>Plan Yapın</a:t>
            </a:r>
          </a:p>
          <a:p>
            <a:pPr marL="457200" indent="-457200" eaLnBrk="1" hangingPunct="1">
              <a:lnSpc>
                <a:spcPct val="150000"/>
              </a:lnSpc>
              <a:buFontTx/>
              <a:buAutoNum type="arabicPeriod"/>
            </a:pPr>
            <a:r>
              <a:rPr lang="tr-TR" dirty="0" smtClean="0"/>
              <a:t>Eyleme Geçin</a:t>
            </a:r>
            <a:endParaRPr lang="tr-TR" dirty="0"/>
          </a:p>
        </p:txBody>
      </p:sp>
      <p:sp>
        <p:nvSpPr>
          <p:cNvPr id="7" name="Rectangle 6"/>
          <p:cNvSpPr txBox="1">
            <a:spLocks noChangeArrowheads="1"/>
          </p:cNvSpPr>
          <p:nvPr/>
        </p:nvSpPr>
        <p:spPr>
          <a:xfrm>
            <a:off x="914400" y="1044575"/>
            <a:ext cx="6477000" cy="685800"/>
          </a:xfrm>
          <a:prstGeom prst="rect">
            <a:avLst/>
          </a:prstGeom>
        </p:spPr>
        <p:txBody>
          <a:bodyPr vert="horz" lIns="0" tIns="0" rIns="0" bIns="0" rtlCol="0">
            <a:noAutofit/>
          </a:bodyPr>
          <a:lstStyle/>
          <a:p>
            <a:pPr marL="342900" marR="0" lvl="0" indent="-342900" algn="l" defTabSz="914400" rtl="0" eaLnBrk="1" fontAlgn="auto" latinLnBrk="0" hangingPunct="1">
              <a:lnSpc>
                <a:spcPct val="100000"/>
              </a:lnSpc>
              <a:spcBef>
                <a:spcPct val="20000"/>
              </a:spcBef>
              <a:spcAft>
                <a:spcPts val="0"/>
              </a:spcAft>
              <a:buClr>
                <a:srgbClr val="5C997C"/>
              </a:buClr>
              <a:buSzTx/>
              <a:buFont typeface="Arial" pitchFamily="34" charset="0"/>
              <a:buNone/>
              <a:tabLst/>
              <a:defRPr/>
            </a:pPr>
            <a:r>
              <a:rPr lang="tr-TR" sz="2800" dirty="0" smtClean="0">
                <a:solidFill>
                  <a:srgbClr val="7EA190"/>
                </a:solidFill>
                <a:latin typeface="Arial" pitchFamily="34" charset="0"/>
                <a:cs typeface="Arial" pitchFamily="34" charset="0"/>
              </a:rPr>
              <a:t>Başarılı Mülakat İçin</a:t>
            </a:r>
            <a:endParaRPr kumimoji="0" lang="tr-TR" sz="2800" b="0" i="0" u="none" strike="noStrike" kern="1200" cap="none" spc="0" normalizeH="0" baseline="0" noProof="0" dirty="0" smtClean="0">
              <a:ln>
                <a:noFill/>
              </a:ln>
              <a:solidFill>
                <a:srgbClr val="7EA190"/>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ChangeArrowheads="1"/>
          </p:cNvSpPr>
          <p:nvPr/>
        </p:nvSpPr>
        <p:spPr bwMode="auto">
          <a:xfrm>
            <a:off x="685800" y="1905000"/>
            <a:ext cx="5715000" cy="2971800"/>
          </a:xfrm>
          <a:prstGeom prst="rect">
            <a:avLst/>
          </a:prstGeom>
          <a:noFill/>
        </p:spPr>
        <p:txBody>
          <a:bodyPr vert="horz" lIns="0" tIns="0" rIns="0" bIns="0" rtlCol="0">
            <a:noAutofit/>
          </a:bodyPr>
          <a:lstStyle/>
          <a:p>
            <a:pPr marL="342900" indent="-342900">
              <a:lnSpc>
                <a:spcPct val="150000"/>
              </a:lnSpc>
              <a:spcBef>
                <a:spcPct val="20000"/>
              </a:spcBef>
              <a:buClr>
                <a:srgbClr val="5C997C"/>
              </a:buClr>
              <a:buFont typeface="Arial" pitchFamily="34" charset="0"/>
              <a:buChar char="•"/>
            </a:pPr>
            <a:r>
              <a:rPr lang="tr-TR" sz="2000" dirty="0" smtClean="0">
                <a:solidFill>
                  <a:srgbClr val="282A32"/>
                </a:solidFill>
                <a:latin typeface="Arial" pitchFamily="34" charset="0"/>
                <a:cs typeface="Arial" pitchFamily="34" charset="0"/>
              </a:rPr>
              <a:t>Genel Mülakat</a:t>
            </a:r>
          </a:p>
          <a:p>
            <a:pPr marL="342900" indent="-342900">
              <a:lnSpc>
                <a:spcPct val="150000"/>
              </a:lnSpc>
              <a:spcBef>
                <a:spcPct val="20000"/>
              </a:spcBef>
              <a:buClr>
                <a:srgbClr val="5C997C"/>
              </a:buClr>
              <a:buFont typeface="Arial" pitchFamily="34" charset="0"/>
              <a:buChar char="•"/>
            </a:pPr>
            <a:r>
              <a:rPr lang="tr-TR" sz="2000" dirty="0" smtClean="0">
                <a:solidFill>
                  <a:srgbClr val="282A32"/>
                </a:solidFill>
                <a:latin typeface="Arial" pitchFamily="34" charset="0"/>
                <a:cs typeface="Arial" pitchFamily="34" charset="0"/>
              </a:rPr>
              <a:t>Yetkinlik Mülakatı </a:t>
            </a:r>
          </a:p>
          <a:p>
            <a:pPr marL="342900" indent="-342900">
              <a:lnSpc>
                <a:spcPct val="150000"/>
              </a:lnSpc>
              <a:spcBef>
                <a:spcPct val="20000"/>
              </a:spcBef>
              <a:buClr>
                <a:srgbClr val="5C997C"/>
              </a:buClr>
              <a:buFont typeface="Arial" pitchFamily="34" charset="0"/>
              <a:buChar char="•"/>
            </a:pPr>
            <a:r>
              <a:rPr lang="tr-TR" sz="2000" dirty="0" smtClean="0">
                <a:solidFill>
                  <a:srgbClr val="282A32"/>
                </a:solidFill>
                <a:latin typeface="Arial" pitchFamily="34" charset="0"/>
                <a:cs typeface="Arial" pitchFamily="34" charset="0"/>
              </a:rPr>
              <a:t>Değerlendirme Merkezi-Örnek Olay</a:t>
            </a:r>
          </a:p>
          <a:p>
            <a:pPr marL="342900" indent="-342900">
              <a:lnSpc>
                <a:spcPct val="150000"/>
              </a:lnSpc>
              <a:spcBef>
                <a:spcPct val="20000"/>
              </a:spcBef>
              <a:buClr>
                <a:srgbClr val="5C997C"/>
              </a:buClr>
              <a:buFont typeface="Arial" pitchFamily="34" charset="0"/>
              <a:buChar char="•"/>
            </a:pPr>
            <a:r>
              <a:rPr lang="tr-TR" sz="2000" dirty="0" smtClean="0">
                <a:solidFill>
                  <a:srgbClr val="282A32"/>
                </a:solidFill>
                <a:latin typeface="Arial" pitchFamily="34" charset="0"/>
                <a:cs typeface="Arial" pitchFamily="34" charset="0"/>
              </a:rPr>
              <a:t>Grup Mülakatı</a:t>
            </a:r>
          </a:p>
          <a:p>
            <a:pPr marL="342900" indent="-342900">
              <a:lnSpc>
                <a:spcPct val="150000"/>
              </a:lnSpc>
              <a:spcBef>
                <a:spcPct val="20000"/>
              </a:spcBef>
              <a:buClr>
                <a:srgbClr val="5C997C"/>
              </a:buClr>
              <a:buFont typeface="Arial" pitchFamily="34" charset="0"/>
              <a:buChar char="•"/>
            </a:pPr>
            <a:r>
              <a:rPr lang="tr-TR" sz="2000" dirty="0" smtClean="0">
                <a:solidFill>
                  <a:srgbClr val="282A32"/>
                </a:solidFill>
                <a:latin typeface="Arial" pitchFamily="34" charset="0"/>
                <a:cs typeface="Arial" pitchFamily="34" charset="0"/>
              </a:rPr>
              <a:t>Panel Mülakat</a:t>
            </a:r>
          </a:p>
          <a:p>
            <a:pPr marL="342900" indent="-342900">
              <a:lnSpc>
                <a:spcPct val="150000"/>
              </a:lnSpc>
              <a:spcBef>
                <a:spcPct val="20000"/>
              </a:spcBef>
              <a:buClr>
                <a:srgbClr val="5C997C"/>
              </a:buClr>
              <a:buFont typeface="Arial" pitchFamily="34" charset="0"/>
              <a:buChar char="•"/>
            </a:pPr>
            <a:r>
              <a:rPr lang="tr-TR" sz="2000" dirty="0" smtClean="0">
                <a:solidFill>
                  <a:srgbClr val="282A32"/>
                </a:solidFill>
                <a:latin typeface="Arial" pitchFamily="34" charset="0"/>
                <a:cs typeface="Arial" pitchFamily="34" charset="0"/>
              </a:rPr>
              <a:t>Simülasyon Mülakatı-Hayali Uygulama</a:t>
            </a:r>
          </a:p>
          <a:p>
            <a:pPr marL="342900" indent="-342900">
              <a:lnSpc>
                <a:spcPct val="150000"/>
              </a:lnSpc>
              <a:spcBef>
                <a:spcPct val="20000"/>
              </a:spcBef>
              <a:buClr>
                <a:srgbClr val="5C997C"/>
              </a:buClr>
              <a:buFont typeface="Arial" pitchFamily="34" charset="0"/>
              <a:buChar char="•"/>
            </a:pPr>
            <a:r>
              <a:rPr lang="tr-TR" sz="2000" dirty="0" smtClean="0">
                <a:solidFill>
                  <a:srgbClr val="282A32"/>
                </a:solidFill>
                <a:latin typeface="Arial" pitchFamily="34" charset="0"/>
                <a:cs typeface="Arial" pitchFamily="34" charset="0"/>
              </a:rPr>
              <a:t>Stres Mülakatı</a:t>
            </a:r>
          </a:p>
          <a:p>
            <a:pPr marL="342900" indent="-342900">
              <a:lnSpc>
                <a:spcPct val="150000"/>
              </a:lnSpc>
              <a:spcBef>
                <a:spcPct val="20000"/>
              </a:spcBef>
              <a:buClr>
                <a:srgbClr val="5C997C"/>
              </a:buClr>
              <a:buFont typeface="Arial" pitchFamily="34" charset="0"/>
              <a:buChar char="•"/>
            </a:pPr>
            <a:endParaRPr lang="tr-TR" sz="2000" dirty="0" smtClean="0">
              <a:solidFill>
                <a:srgbClr val="282A32"/>
              </a:solidFill>
              <a:latin typeface="Arial" pitchFamily="34" charset="0"/>
              <a:cs typeface="Arial" pitchFamily="34" charset="0"/>
            </a:endParaRPr>
          </a:p>
        </p:txBody>
      </p:sp>
      <p:sp>
        <p:nvSpPr>
          <p:cNvPr id="6" name="Rectangle 6"/>
          <p:cNvSpPr txBox="1">
            <a:spLocks noChangeArrowheads="1"/>
          </p:cNvSpPr>
          <p:nvPr/>
        </p:nvSpPr>
        <p:spPr>
          <a:xfrm>
            <a:off x="533400" y="1044575"/>
            <a:ext cx="6477000" cy="685800"/>
          </a:xfrm>
          <a:prstGeom prst="rect">
            <a:avLst/>
          </a:prstGeom>
        </p:spPr>
        <p:txBody>
          <a:bodyPr vert="horz" lIns="0" tIns="0" rIns="0" bIns="0" rtlCol="0">
            <a:noAutofit/>
          </a:bodyPr>
          <a:lstStyle/>
          <a:p>
            <a:pPr marL="342900" marR="0" lvl="0" indent="-342900" algn="l" defTabSz="914400" rtl="0" eaLnBrk="1" fontAlgn="auto" latinLnBrk="0" hangingPunct="1">
              <a:lnSpc>
                <a:spcPct val="100000"/>
              </a:lnSpc>
              <a:spcBef>
                <a:spcPct val="20000"/>
              </a:spcBef>
              <a:spcAft>
                <a:spcPts val="0"/>
              </a:spcAft>
              <a:buClr>
                <a:srgbClr val="5C997C"/>
              </a:buClr>
              <a:buSzTx/>
              <a:buFont typeface="Arial" pitchFamily="34" charset="0"/>
              <a:buNone/>
              <a:tabLst/>
              <a:defRPr/>
            </a:pPr>
            <a:r>
              <a:rPr lang="tr-TR" sz="2800" dirty="0" smtClean="0">
                <a:solidFill>
                  <a:srgbClr val="7EA190"/>
                </a:solidFill>
                <a:latin typeface="Arial" pitchFamily="34" charset="0"/>
                <a:cs typeface="Arial" pitchFamily="34" charset="0"/>
              </a:rPr>
              <a:t>Ne Tip Mülakatlar ile Karşılaşabilirsiniz?</a:t>
            </a:r>
            <a:endParaRPr kumimoji="0" lang="tr-TR" sz="2800" b="0" i="0" u="none" strike="noStrike" kern="1200" cap="none" spc="0" normalizeH="0" baseline="0" noProof="0" dirty="0" smtClean="0">
              <a:ln>
                <a:noFill/>
              </a:ln>
              <a:solidFill>
                <a:srgbClr val="7EA190"/>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09800"/>
            <a:ext cx="5562600" cy="685800"/>
          </a:xfrm>
        </p:spPr>
        <p:txBody>
          <a:bodyPr>
            <a:noAutofit/>
          </a:bodyPr>
          <a:lstStyle/>
          <a:p>
            <a:r>
              <a:rPr lang="tr-TR" sz="3600" dirty="0" smtClean="0"/>
              <a:t>Manpower kimdir? </a:t>
            </a:r>
            <a:endParaRPr lang="en-US" sz="3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2" name="Rectangle 2"/>
          <p:cNvSpPr>
            <a:spLocks noGrp="1" noChangeArrowheads="1"/>
          </p:cNvSpPr>
          <p:nvPr>
            <p:ph type="title"/>
          </p:nvPr>
        </p:nvSpPr>
        <p:spPr>
          <a:xfrm>
            <a:off x="381000" y="749300"/>
            <a:ext cx="4862513" cy="579438"/>
          </a:xfrm>
        </p:spPr>
        <p:txBody>
          <a:bodyPr/>
          <a:lstStyle/>
          <a:p>
            <a:pPr eaLnBrk="1" hangingPunct="1"/>
            <a:r>
              <a:rPr lang="en-US" sz="2800" b="1" dirty="0" smtClean="0"/>
              <a:t> </a:t>
            </a:r>
            <a:endParaRPr lang="en-US" sz="3200" dirty="0" smtClean="0"/>
          </a:p>
        </p:txBody>
      </p:sp>
      <p:sp>
        <p:nvSpPr>
          <p:cNvPr id="12293" name="AutoShape 8" descr="BRAND_M_FE_00339996_LO"/>
          <p:cNvSpPr>
            <a:spLocks noChangeAspect="1" noChangeArrowheads="1"/>
          </p:cNvSpPr>
          <p:nvPr/>
        </p:nvSpPr>
        <p:spPr bwMode="auto">
          <a:xfrm>
            <a:off x="168275" y="46038"/>
            <a:ext cx="2705100" cy="4219575"/>
          </a:xfrm>
          <a:prstGeom prst="rect">
            <a:avLst/>
          </a:prstGeom>
          <a:noFill/>
          <a:ln w="9525">
            <a:noFill/>
            <a:miter lim="800000"/>
            <a:headEnd/>
            <a:tailEnd/>
          </a:ln>
        </p:spPr>
        <p:txBody>
          <a:bodyPr/>
          <a:lstStyle/>
          <a:p>
            <a:endParaRPr lang="tr-TR"/>
          </a:p>
        </p:txBody>
      </p:sp>
      <p:sp>
        <p:nvSpPr>
          <p:cNvPr id="10" name="Rectangle 5"/>
          <p:cNvSpPr txBox="1">
            <a:spLocks noChangeArrowheads="1"/>
          </p:cNvSpPr>
          <p:nvPr/>
        </p:nvSpPr>
        <p:spPr bwMode="auto">
          <a:xfrm>
            <a:off x="457200" y="1981200"/>
            <a:ext cx="6096000" cy="376237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457200" marR="0" lvl="0" indent="-457200" algn="l" defTabSz="914400" rtl="0" eaLnBrk="1" fontAlgn="base" latinLnBrk="0" hangingPunct="1">
              <a:lnSpc>
                <a:spcPct val="100000"/>
              </a:lnSpc>
              <a:spcBef>
                <a:spcPct val="20000"/>
              </a:spcBef>
              <a:spcAft>
                <a:spcPct val="0"/>
              </a:spcAft>
              <a:buClr>
                <a:schemeClr val="bg2"/>
              </a:buClr>
              <a:buSzTx/>
              <a:tabLst/>
              <a:defRPr/>
            </a:pPr>
            <a:r>
              <a:rPr kumimoji="0" lang="tr-TR" sz="2000" i="0" u="none" strike="noStrike" kern="0" cap="none" spc="0" normalizeH="0" baseline="0" noProof="0" dirty="0" smtClean="0">
                <a:ln>
                  <a:noFill/>
                </a:ln>
                <a:solidFill>
                  <a:srgbClr val="CD545B"/>
                </a:solidFill>
                <a:effectLst/>
                <a:uLnTx/>
                <a:uFillTx/>
                <a:latin typeface="+mn-lt"/>
                <a:ea typeface="ＭＳ Ｐゴシック" pitchFamily="-112" charset="-128"/>
                <a:cs typeface="ＭＳ Ｐゴシック" pitchFamily="-112" charset="-128"/>
              </a:rPr>
              <a:t>Tanışma:</a:t>
            </a:r>
          </a:p>
          <a:p>
            <a:pPr marL="457200" lvl="0" indent="-457200" algn="l">
              <a:spcBef>
                <a:spcPct val="20000"/>
              </a:spcBef>
              <a:buClr>
                <a:schemeClr val="bg2"/>
              </a:buClr>
            </a:pPr>
            <a:r>
              <a:rPr lang="tr-TR" dirty="0" smtClean="0">
                <a:solidFill>
                  <a:srgbClr val="090909"/>
                </a:solidFill>
              </a:rPr>
              <a:t>Bu aşamada hakkınızdaki ilk izlenimlerin oluştuğunu </a:t>
            </a:r>
          </a:p>
          <a:p>
            <a:pPr marL="457200" lvl="0" indent="-457200" algn="l">
              <a:spcBef>
                <a:spcPct val="20000"/>
              </a:spcBef>
              <a:buClr>
                <a:schemeClr val="bg2"/>
              </a:buClr>
            </a:pPr>
            <a:r>
              <a:rPr lang="tr-TR" dirty="0" smtClean="0">
                <a:solidFill>
                  <a:srgbClr val="090909"/>
                </a:solidFill>
              </a:rPr>
              <a:t>unutmayın!</a:t>
            </a:r>
          </a:p>
          <a:p>
            <a:pPr marL="457200" lvl="0" indent="-457200" algn="l">
              <a:spcBef>
                <a:spcPct val="20000"/>
              </a:spcBef>
              <a:buClr>
                <a:schemeClr val="bg2"/>
              </a:buClr>
            </a:pPr>
            <a:endParaRPr kumimoji="0" lang="tr-TR" b="0" i="0" u="none" strike="noStrike" kern="0" cap="none" spc="0" normalizeH="0" baseline="0" noProof="0" dirty="0" smtClean="0">
              <a:ln>
                <a:noFill/>
              </a:ln>
              <a:solidFill>
                <a:srgbClr val="090909"/>
              </a:solidFill>
              <a:effectLst/>
              <a:uLnTx/>
              <a:uFillTx/>
              <a:latin typeface="+mn-lt"/>
              <a:ea typeface="ＭＳ Ｐゴシック" pitchFamily="-112" charset="-128"/>
              <a:cs typeface="ＭＳ Ｐゴシック" pitchFamily="-112" charset="-128"/>
            </a:endParaRPr>
          </a:p>
          <a:p>
            <a:pPr marL="457200" lvl="0" indent="-457200" algn="l">
              <a:spcBef>
                <a:spcPct val="20000"/>
              </a:spcBef>
              <a:buClr>
                <a:schemeClr val="bg2"/>
              </a:buClr>
            </a:pPr>
            <a:r>
              <a:rPr kumimoji="0" lang="tr-TR" sz="2000" i="0" u="none" strike="noStrike" kern="0" cap="none" spc="0" normalizeH="0" noProof="0" dirty="0" smtClean="0">
                <a:ln>
                  <a:noFill/>
                </a:ln>
                <a:solidFill>
                  <a:srgbClr val="CD545B"/>
                </a:solidFill>
                <a:effectLst/>
                <a:uLnTx/>
                <a:uFillTx/>
                <a:latin typeface="+mn-lt"/>
                <a:ea typeface="ＭＳ Ｐゴシック" pitchFamily="-112" charset="-128"/>
                <a:cs typeface="ＭＳ Ｐゴシック" pitchFamily="-112" charset="-128"/>
              </a:rPr>
              <a:t>Önemli n</a:t>
            </a:r>
            <a:r>
              <a:rPr kumimoji="0" lang="tr-TR" sz="2000" i="0" u="none" strike="noStrike" kern="0" cap="none" spc="0" normalizeH="0" baseline="0" noProof="0" dirty="0" smtClean="0">
                <a:ln>
                  <a:noFill/>
                </a:ln>
                <a:solidFill>
                  <a:srgbClr val="CD545B"/>
                </a:solidFill>
                <a:effectLst/>
                <a:uLnTx/>
                <a:uFillTx/>
                <a:latin typeface="+mn-lt"/>
                <a:ea typeface="ＭＳ Ｐゴシック" pitchFamily="-112" charset="-128"/>
                <a:cs typeface="ＭＳ Ｐゴシック" pitchFamily="-112" charset="-128"/>
              </a:rPr>
              <a:t>oktalar: </a:t>
            </a:r>
          </a:p>
          <a:p>
            <a:pPr marL="457200" lvl="0" indent="-457200" algn="l">
              <a:spcBef>
                <a:spcPct val="20000"/>
              </a:spcBef>
              <a:buClr>
                <a:srgbClr val="5C997C"/>
              </a:buClr>
              <a:buFont typeface="Arial" pitchFamily="34" charset="0"/>
              <a:buChar char="•"/>
            </a:pPr>
            <a:r>
              <a:rPr lang="tr-TR" kern="0" dirty="0" smtClean="0">
                <a:solidFill>
                  <a:srgbClr val="090909"/>
                </a:solidFill>
                <a:latin typeface="+mn-lt"/>
                <a:ea typeface="ＭＳ Ｐゴシック" pitchFamily="-112" charset="-128"/>
                <a:cs typeface="ＭＳ Ｐゴシック" pitchFamily="-112" charset="-128"/>
              </a:rPr>
              <a:t>Dış görünüş</a:t>
            </a:r>
          </a:p>
          <a:p>
            <a:pPr marL="457200" marR="0" lvl="0" indent="-457200" algn="l" defTabSz="914400" rtl="0" eaLnBrk="1" fontAlgn="base" latinLnBrk="0" hangingPunct="1">
              <a:lnSpc>
                <a:spcPct val="100000"/>
              </a:lnSpc>
              <a:spcBef>
                <a:spcPct val="20000"/>
              </a:spcBef>
              <a:spcAft>
                <a:spcPct val="0"/>
              </a:spcAft>
              <a:buClr>
                <a:srgbClr val="5C997C"/>
              </a:buClr>
              <a:buSzTx/>
              <a:buFont typeface="Arial" pitchFamily="34" charset="0"/>
              <a:buChar char="•"/>
              <a:tabLst/>
              <a:defRPr/>
            </a:pPr>
            <a:r>
              <a:rPr lang="tr-TR" kern="0" dirty="0" smtClean="0">
                <a:solidFill>
                  <a:srgbClr val="090909"/>
                </a:solidFill>
                <a:latin typeface="+mn-lt"/>
                <a:ea typeface="ＭＳ Ｐゴシック" pitchFamily="-112" charset="-128"/>
                <a:cs typeface="ＭＳ Ｐゴシック" pitchFamily="-112" charset="-128"/>
              </a:rPr>
              <a:t>Davranış</a:t>
            </a:r>
          </a:p>
          <a:p>
            <a:pPr marL="457200" marR="0" lvl="0" indent="-457200" algn="l" defTabSz="914400" rtl="0" eaLnBrk="1" fontAlgn="base" latinLnBrk="0" hangingPunct="1">
              <a:lnSpc>
                <a:spcPct val="100000"/>
              </a:lnSpc>
              <a:spcBef>
                <a:spcPct val="20000"/>
              </a:spcBef>
              <a:spcAft>
                <a:spcPct val="0"/>
              </a:spcAft>
              <a:buClr>
                <a:srgbClr val="5C997C"/>
              </a:buClr>
              <a:buSzTx/>
              <a:buFont typeface="Arial" pitchFamily="34" charset="0"/>
              <a:buChar char="•"/>
              <a:tabLst/>
              <a:defRPr/>
            </a:pPr>
            <a:r>
              <a:rPr lang="tr-TR" kern="0" dirty="0" smtClean="0">
                <a:solidFill>
                  <a:srgbClr val="090909"/>
                </a:solidFill>
                <a:latin typeface="+mn-lt"/>
                <a:ea typeface="ＭＳ Ｐゴシック" pitchFamily="-112" charset="-128"/>
                <a:cs typeface="ＭＳ Ｐゴシック" pitchFamily="-112" charset="-128"/>
              </a:rPr>
              <a:t>Pozisyon ve mülakat soruları</a:t>
            </a:r>
          </a:p>
          <a:p>
            <a:pPr marL="457200" marR="0" lvl="0" indent="-457200" algn="l" defTabSz="914400" rtl="0" eaLnBrk="1" fontAlgn="base" latinLnBrk="0" hangingPunct="1">
              <a:lnSpc>
                <a:spcPct val="100000"/>
              </a:lnSpc>
              <a:spcBef>
                <a:spcPct val="20000"/>
              </a:spcBef>
              <a:spcAft>
                <a:spcPct val="0"/>
              </a:spcAft>
              <a:buClr>
                <a:srgbClr val="5C997C"/>
              </a:buClr>
              <a:buSzTx/>
              <a:tabLst/>
              <a:defRPr/>
            </a:pPr>
            <a:endParaRPr lang="tr-TR" kern="0" dirty="0" smtClean="0">
              <a:solidFill>
                <a:srgbClr val="090909"/>
              </a:solidFill>
              <a:latin typeface="+mn-lt"/>
              <a:ea typeface="ＭＳ Ｐゴシック" pitchFamily="-112" charset="-128"/>
              <a:cs typeface="ＭＳ Ｐゴシック" pitchFamily="-112" charset="-128"/>
            </a:endParaRPr>
          </a:p>
          <a:p>
            <a:pPr marL="457200" marR="0" lvl="0" indent="-457200" algn="l" defTabSz="914400" rtl="0" eaLnBrk="1" fontAlgn="base" latinLnBrk="0" hangingPunct="1">
              <a:lnSpc>
                <a:spcPct val="100000"/>
              </a:lnSpc>
              <a:spcBef>
                <a:spcPct val="20000"/>
              </a:spcBef>
              <a:spcAft>
                <a:spcPct val="0"/>
              </a:spcAft>
              <a:buClr>
                <a:srgbClr val="5C997C"/>
              </a:buClr>
              <a:buSzTx/>
              <a:tabLst/>
              <a:defRPr/>
            </a:pPr>
            <a:r>
              <a:rPr lang="tr-TR" kern="0" dirty="0" smtClean="0">
                <a:solidFill>
                  <a:srgbClr val="090909"/>
                </a:solidFill>
                <a:ea typeface="ＭＳ Ｐゴシック" pitchFamily="-112" charset="-128"/>
                <a:cs typeface="ＭＳ Ｐゴシック" pitchFamily="-112" charset="-128"/>
              </a:rPr>
              <a:t>“</a:t>
            </a:r>
            <a:r>
              <a:rPr lang="tr-TR" kern="0" dirty="0" smtClean="0">
                <a:solidFill>
                  <a:srgbClr val="090909"/>
                </a:solidFill>
                <a:latin typeface="+mn-lt"/>
                <a:ea typeface="ＭＳ Ｐゴシック" pitchFamily="-112" charset="-128"/>
                <a:cs typeface="ＭＳ Ｐゴシック" pitchFamily="-112" charset="-128"/>
              </a:rPr>
              <a:t>Aşırılıktan kaçınmalı ve ölçülü davranmalısınız”</a:t>
            </a:r>
            <a:endParaRPr kumimoji="0" lang="tr-TR" b="0" i="0" u="none" strike="noStrike" kern="0" cap="none" spc="0" normalizeH="0" baseline="0" noProof="0" dirty="0" smtClean="0">
              <a:ln>
                <a:noFill/>
              </a:ln>
              <a:solidFill>
                <a:srgbClr val="090909"/>
              </a:solidFill>
              <a:effectLst/>
              <a:uLnTx/>
              <a:uFillTx/>
              <a:latin typeface="+mn-lt"/>
              <a:ea typeface="ＭＳ Ｐゴシック" pitchFamily="-112" charset="-128"/>
              <a:cs typeface="ＭＳ Ｐゴシック" pitchFamily="-112" charset="-128"/>
            </a:endParaRPr>
          </a:p>
          <a:p>
            <a:pPr marL="457200" marR="0" lvl="0" indent="-457200" algn="l" defTabSz="914400" rtl="0" eaLnBrk="1" fontAlgn="base" latinLnBrk="0" hangingPunct="1">
              <a:lnSpc>
                <a:spcPct val="100000"/>
              </a:lnSpc>
              <a:spcBef>
                <a:spcPct val="20000"/>
              </a:spcBef>
              <a:spcAft>
                <a:spcPct val="0"/>
              </a:spcAft>
              <a:buClr>
                <a:schemeClr val="bg2"/>
              </a:buClr>
              <a:buSzTx/>
              <a:tabLst/>
              <a:defRPr/>
            </a:pPr>
            <a:endParaRPr kumimoji="0" lang="tr-TR" b="0" i="0" u="none" strike="noStrike" kern="0" cap="none" spc="0" normalizeH="0" baseline="0" noProof="0" dirty="0" smtClean="0">
              <a:ln>
                <a:noFill/>
              </a:ln>
              <a:solidFill>
                <a:srgbClr val="090909"/>
              </a:solidFill>
              <a:effectLst/>
              <a:uLnTx/>
              <a:uFillTx/>
              <a:latin typeface="+mn-lt"/>
              <a:ea typeface="ＭＳ Ｐゴシック" pitchFamily="-112" charset="-128"/>
              <a:cs typeface="ＭＳ Ｐゴシック" pitchFamily="-112" charset="-128"/>
            </a:endParaRPr>
          </a:p>
          <a:p>
            <a:pPr marL="457200" marR="0" lvl="0" indent="-457200" algn="l" defTabSz="914400" rtl="0" eaLnBrk="1" fontAlgn="base" latinLnBrk="0" hangingPunct="1">
              <a:lnSpc>
                <a:spcPct val="100000"/>
              </a:lnSpc>
              <a:spcBef>
                <a:spcPct val="20000"/>
              </a:spcBef>
              <a:spcAft>
                <a:spcPct val="0"/>
              </a:spcAft>
              <a:buClr>
                <a:schemeClr val="bg2"/>
              </a:buClr>
              <a:buSzTx/>
              <a:buFontTx/>
              <a:buAutoNum type="arabicPeriod"/>
              <a:tabLst/>
              <a:defRPr/>
            </a:pPr>
            <a:endParaRPr kumimoji="0" lang="tr-TR" b="0" i="0" u="none" strike="noStrike" kern="0" cap="none" spc="0" normalizeH="0" baseline="0" noProof="0" dirty="0" smtClean="0">
              <a:ln>
                <a:noFill/>
              </a:ln>
              <a:solidFill>
                <a:srgbClr val="090909"/>
              </a:solidFill>
              <a:effectLst/>
              <a:uLnTx/>
              <a:uFillTx/>
              <a:latin typeface="+mn-lt"/>
              <a:ea typeface="ＭＳ Ｐゴシック" pitchFamily="-112" charset="-128"/>
              <a:cs typeface="ＭＳ Ｐゴシック" pitchFamily="-112" charset="-128"/>
            </a:endParaRPr>
          </a:p>
        </p:txBody>
      </p:sp>
      <p:pic>
        <p:nvPicPr>
          <p:cNvPr id="12" name="Picture 4" descr="MP_MA_0030_3_LO"/>
          <p:cNvPicPr>
            <a:picLocks noChangeAspect="1" noChangeArrowheads="1"/>
          </p:cNvPicPr>
          <p:nvPr/>
        </p:nvPicPr>
        <p:blipFill>
          <a:blip r:embed="rId3" cstate="print"/>
          <a:srcRect l="22455" t="5756" r="46748" b="50903"/>
          <a:stretch>
            <a:fillRect/>
          </a:stretch>
        </p:blipFill>
        <p:spPr bwMode="auto">
          <a:xfrm>
            <a:off x="6248400" y="1635792"/>
            <a:ext cx="2895600" cy="5222207"/>
          </a:xfrm>
          <a:prstGeom prst="rect">
            <a:avLst/>
          </a:prstGeom>
          <a:noFill/>
          <a:ln w="9525">
            <a:noFill/>
            <a:miter lim="800000"/>
            <a:headEnd/>
            <a:tailEnd/>
          </a:ln>
        </p:spPr>
      </p:pic>
      <p:sp>
        <p:nvSpPr>
          <p:cNvPr id="8" name="Rectangle 6"/>
          <p:cNvSpPr txBox="1">
            <a:spLocks noChangeArrowheads="1"/>
          </p:cNvSpPr>
          <p:nvPr/>
        </p:nvSpPr>
        <p:spPr>
          <a:xfrm>
            <a:off x="533400" y="1044575"/>
            <a:ext cx="6477000" cy="685800"/>
          </a:xfrm>
          <a:prstGeom prst="rect">
            <a:avLst/>
          </a:prstGeom>
        </p:spPr>
        <p:txBody>
          <a:bodyPr vert="horz" lIns="0" tIns="0" rIns="0" bIns="0" rtlCol="0">
            <a:noAutofit/>
          </a:bodyPr>
          <a:lstStyle/>
          <a:p>
            <a:pPr marL="342900" marR="0" lvl="0" indent="-342900" algn="l" defTabSz="914400" rtl="0" eaLnBrk="1" fontAlgn="auto" latinLnBrk="0" hangingPunct="1">
              <a:lnSpc>
                <a:spcPct val="100000"/>
              </a:lnSpc>
              <a:spcBef>
                <a:spcPct val="20000"/>
              </a:spcBef>
              <a:spcAft>
                <a:spcPts val="0"/>
              </a:spcAft>
              <a:buClr>
                <a:srgbClr val="5C997C"/>
              </a:buClr>
              <a:buSzTx/>
              <a:buFont typeface="Arial" pitchFamily="34" charset="0"/>
              <a:buNone/>
              <a:tabLst/>
              <a:defRPr/>
            </a:pPr>
            <a:r>
              <a:rPr lang="tr-TR" sz="2800" dirty="0" smtClean="0">
                <a:solidFill>
                  <a:srgbClr val="7EA190"/>
                </a:solidFill>
                <a:latin typeface="Arial" pitchFamily="34" charset="0"/>
                <a:cs typeface="Arial" pitchFamily="34" charset="0"/>
              </a:rPr>
              <a:t>Mülakatlarda Nelere Dikkat Etmelisiniz?</a:t>
            </a:r>
            <a:endParaRPr kumimoji="0" lang="tr-TR" sz="2800" b="0" i="0" u="none" strike="noStrike" kern="1200" cap="none" spc="0" normalizeH="0" baseline="0" noProof="0" dirty="0" smtClean="0">
              <a:ln>
                <a:noFill/>
              </a:ln>
              <a:solidFill>
                <a:srgbClr val="7EA190"/>
              </a:solidFill>
              <a:effectLst/>
              <a:uLnTx/>
              <a:uFillTx/>
              <a:latin typeface="Arial" pitchFamily="34" charset="0"/>
              <a:ea typeface="+mn-ea"/>
              <a:cs typeface="Arial" pitchFamily="34"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2" name="Rectangle 2"/>
          <p:cNvSpPr>
            <a:spLocks noGrp="1" noChangeArrowheads="1"/>
          </p:cNvSpPr>
          <p:nvPr>
            <p:ph type="title"/>
          </p:nvPr>
        </p:nvSpPr>
        <p:spPr>
          <a:xfrm>
            <a:off x="381000" y="749300"/>
            <a:ext cx="4862513" cy="579438"/>
          </a:xfrm>
        </p:spPr>
        <p:txBody>
          <a:bodyPr/>
          <a:lstStyle/>
          <a:p>
            <a:pPr eaLnBrk="1" hangingPunct="1"/>
            <a:r>
              <a:rPr lang="en-US" sz="2800" b="1" dirty="0" smtClean="0"/>
              <a:t> </a:t>
            </a:r>
            <a:endParaRPr lang="en-US" sz="3200" dirty="0" smtClean="0"/>
          </a:p>
        </p:txBody>
      </p:sp>
      <p:sp>
        <p:nvSpPr>
          <p:cNvPr id="12293" name="AutoShape 8" descr="BRAND_M_FE_00339996_LO"/>
          <p:cNvSpPr>
            <a:spLocks noChangeAspect="1" noChangeArrowheads="1"/>
          </p:cNvSpPr>
          <p:nvPr/>
        </p:nvSpPr>
        <p:spPr bwMode="auto">
          <a:xfrm>
            <a:off x="168275" y="46038"/>
            <a:ext cx="2705100" cy="4219575"/>
          </a:xfrm>
          <a:prstGeom prst="rect">
            <a:avLst/>
          </a:prstGeom>
          <a:noFill/>
          <a:ln w="9525">
            <a:noFill/>
            <a:miter lim="800000"/>
            <a:headEnd/>
            <a:tailEnd/>
          </a:ln>
        </p:spPr>
        <p:txBody>
          <a:bodyPr/>
          <a:lstStyle/>
          <a:p>
            <a:endParaRPr lang="tr-TR"/>
          </a:p>
        </p:txBody>
      </p:sp>
      <p:sp>
        <p:nvSpPr>
          <p:cNvPr id="12295" name="Rectangle 6"/>
          <p:cNvSpPr>
            <a:spLocks noGrp="1" noChangeArrowheads="1"/>
          </p:cNvSpPr>
          <p:nvPr>
            <p:ph type="body" idx="1"/>
          </p:nvPr>
        </p:nvSpPr>
        <p:spPr>
          <a:xfrm>
            <a:off x="457200" y="990600"/>
            <a:ext cx="6477000" cy="685800"/>
          </a:xfrm>
        </p:spPr>
        <p:txBody>
          <a:bodyPr/>
          <a:lstStyle/>
          <a:p>
            <a:pPr eaLnBrk="1" hangingPunct="1">
              <a:buNone/>
            </a:pPr>
            <a:r>
              <a:rPr lang="tr-TR" sz="2800" dirty="0" smtClean="0">
                <a:solidFill>
                  <a:srgbClr val="7EA190"/>
                </a:solidFill>
              </a:rPr>
              <a:t>Adayın Mülakat Performansı</a:t>
            </a:r>
          </a:p>
        </p:txBody>
      </p:sp>
      <p:sp>
        <p:nvSpPr>
          <p:cNvPr id="10" name="Rectangle 5"/>
          <p:cNvSpPr txBox="1">
            <a:spLocks noChangeArrowheads="1"/>
          </p:cNvSpPr>
          <p:nvPr/>
        </p:nvSpPr>
        <p:spPr bwMode="auto">
          <a:xfrm>
            <a:off x="457200" y="1981200"/>
            <a:ext cx="8382000" cy="3581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algn="l" eaLnBrk="1" hangingPunct="1"/>
            <a:r>
              <a:rPr lang="tr-TR" sz="2000" b="1" dirty="0" smtClean="0">
                <a:solidFill>
                  <a:srgbClr val="CD545B"/>
                </a:solidFill>
              </a:rPr>
              <a:t>Örnek Olay</a:t>
            </a:r>
          </a:p>
          <a:p>
            <a:pPr algn="l" eaLnBrk="1" hangingPunct="1"/>
            <a:endParaRPr lang="tr-TR" b="1" dirty="0" smtClean="0">
              <a:solidFill>
                <a:srgbClr val="090909"/>
              </a:solidFill>
            </a:endParaRPr>
          </a:p>
          <a:p>
            <a:r>
              <a:rPr lang="tr-TR" b="1" dirty="0" smtClean="0">
                <a:solidFill>
                  <a:srgbClr val="090909"/>
                </a:solidFill>
              </a:rPr>
              <a:t>İşveren</a:t>
            </a:r>
            <a:r>
              <a:rPr lang="tr-TR" dirty="0" smtClean="0">
                <a:solidFill>
                  <a:srgbClr val="090909"/>
                </a:solidFill>
              </a:rPr>
              <a:t> :</a:t>
            </a:r>
            <a:r>
              <a:rPr lang="tr-TR" b="1" dirty="0" smtClean="0">
                <a:solidFill>
                  <a:srgbClr val="090909"/>
                </a:solidFill>
              </a:rPr>
              <a:t> </a:t>
            </a:r>
            <a:r>
              <a:rPr lang="tr-TR" dirty="0" smtClean="0">
                <a:solidFill>
                  <a:srgbClr val="090909"/>
                </a:solidFill>
              </a:rPr>
              <a:t>"Çok hızlı bir tempoyla çalıştığımızı biliyor olmalısınız. Bir önceki işinizden çok farklı bir pozisyon. Nasıl başarmayı düşünüyorsunuz?" </a:t>
            </a:r>
            <a:br>
              <a:rPr lang="tr-TR" dirty="0" smtClean="0">
                <a:solidFill>
                  <a:srgbClr val="090909"/>
                </a:solidFill>
              </a:rPr>
            </a:br>
            <a:endParaRPr lang="tr-TR" dirty="0" smtClean="0">
              <a:solidFill>
                <a:srgbClr val="090909"/>
              </a:solidFill>
            </a:endParaRPr>
          </a:p>
          <a:p>
            <a:pPr algn="l" eaLnBrk="1" hangingPunct="1"/>
            <a:r>
              <a:rPr lang="tr-TR" b="1" dirty="0" smtClean="0">
                <a:solidFill>
                  <a:srgbClr val="090909"/>
                </a:solidFill>
              </a:rPr>
              <a:t>Birinci aday</a:t>
            </a:r>
            <a:r>
              <a:rPr lang="tr-TR" dirty="0" smtClean="0">
                <a:solidFill>
                  <a:srgbClr val="090909"/>
                </a:solidFill>
              </a:rPr>
              <a:t>: "Yapabileceğimden hiç kuşkum yok. Yeni şeylere kolay uyum sağlarım ve bunu denemeye hevesliyim." </a:t>
            </a:r>
            <a:br>
              <a:rPr lang="tr-TR" dirty="0" smtClean="0">
                <a:solidFill>
                  <a:srgbClr val="090909"/>
                </a:solidFill>
              </a:rPr>
            </a:br>
            <a:endParaRPr lang="tr-TR" dirty="0" smtClean="0">
              <a:solidFill>
                <a:srgbClr val="090909"/>
              </a:solidFill>
            </a:endParaRPr>
          </a:p>
          <a:p>
            <a:pPr algn="l" eaLnBrk="1" hangingPunct="1"/>
            <a:r>
              <a:rPr lang="tr-TR" b="1" dirty="0" smtClean="0">
                <a:solidFill>
                  <a:srgbClr val="090909"/>
                </a:solidFill>
              </a:rPr>
              <a:t>İkinci aday:</a:t>
            </a:r>
            <a:r>
              <a:rPr lang="tr-TR" dirty="0" smtClean="0">
                <a:solidFill>
                  <a:srgbClr val="090909"/>
                </a:solidFill>
              </a:rPr>
              <a:t> "Bu gerçekten bir önceki işimden farklı. Bu nedenle benzer bir şey deneyip nasıl olduğumu görmek istedim. Geçen ay bir yardım derneğinde yoğun bir tempoda gönüllü olarak çalıştım ve uyum sağlayabildiğimi gördüm. Bu özelliğimi buradada kullanmayı isterim." </a:t>
            </a:r>
            <a:br>
              <a:rPr lang="tr-TR" dirty="0" smtClean="0">
                <a:solidFill>
                  <a:srgbClr val="090909"/>
                </a:solidFill>
              </a:rPr>
            </a:br>
            <a:endParaRPr lang="tr-TR" dirty="0" smtClean="0">
              <a:solidFill>
                <a:srgbClr val="090909"/>
              </a:solidFill>
            </a:endParaRPr>
          </a:p>
          <a:p>
            <a:pPr marL="457200" marR="0" lvl="0" indent="-457200" algn="l" defTabSz="914400" rtl="0" eaLnBrk="1" fontAlgn="base" latinLnBrk="0" hangingPunct="1">
              <a:spcBef>
                <a:spcPct val="20000"/>
              </a:spcBef>
              <a:spcAft>
                <a:spcPct val="0"/>
              </a:spcAft>
              <a:buClr>
                <a:schemeClr val="bg2"/>
              </a:buClr>
              <a:buSzTx/>
              <a:buFontTx/>
              <a:buAutoNum type="arabicPeriod"/>
              <a:tabLst/>
              <a:defRPr/>
            </a:pPr>
            <a:endParaRPr kumimoji="0" lang="tr-TR" b="0" i="0" u="none" strike="noStrike" kern="0" cap="none" spc="0" normalizeH="0" baseline="0" noProof="0" dirty="0" smtClean="0">
              <a:ln>
                <a:noFill/>
              </a:ln>
              <a:solidFill>
                <a:srgbClr val="090909"/>
              </a:solidFill>
              <a:effectLst/>
              <a:uLnTx/>
              <a:uFillTx/>
              <a:latin typeface="+mn-lt"/>
              <a:ea typeface="ＭＳ Ｐゴシック" pitchFamily="-112" charset="-128"/>
              <a:cs typeface="ＭＳ Ｐゴシック" pitchFamily="-112" charset="-128"/>
            </a:endParaRPr>
          </a:p>
          <a:p>
            <a:pPr marL="457200" marR="0" lvl="0" indent="-457200" algn="l" defTabSz="914400" rtl="0" eaLnBrk="1" fontAlgn="base" latinLnBrk="0" hangingPunct="1">
              <a:spcBef>
                <a:spcPct val="20000"/>
              </a:spcBef>
              <a:spcAft>
                <a:spcPct val="0"/>
              </a:spcAft>
              <a:buClr>
                <a:schemeClr val="bg2"/>
              </a:buClr>
              <a:buSzTx/>
              <a:tabLst/>
              <a:defRPr/>
            </a:pPr>
            <a:endParaRPr kumimoji="0" lang="tr-TR" sz="2400" b="0" i="0" u="none" strike="noStrike" kern="0" cap="none" spc="0" normalizeH="0" baseline="0" noProof="0" dirty="0" smtClean="0">
              <a:ln>
                <a:noFill/>
              </a:ln>
              <a:solidFill>
                <a:srgbClr val="090909"/>
              </a:solidFill>
              <a:effectLst/>
              <a:uLnTx/>
              <a:uFillTx/>
              <a:latin typeface="+mn-lt"/>
              <a:ea typeface="ＭＳ Ｐゴシック" pitchFamily="-112" charset="-128"/>
              <a:cs typeface="ＭＳ Ｐゴシック" pitchFamily="-112" charset="-128"/>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2" name="Picture 4" descr="Girl 08"/>
          <p:cNvPicPr>
            <a:picLocks noChangeAspect="1" noChangeArrowheads="1"/>
          </p:cNvPicPr>
          <p:nvPr/>
        </p:nvPicPr>
        <p:blipFill>
          <a:blip r:embed="rId3" cstate="print"/>
          <a:srcRect/>
          <a:stretch>
            <a:fillRect/>
          </a:stretch>
        </p:blipFill>
        <p:spPr bwMode="auto">
          <a:xfrm>
            <a:off x="5132902" y="2438400"/>
            <a:ext cx="3706297" cy="4419600"/>
          </a:xfrm>
          <a:prstGeom prst="rect">
            <a:avLst/>
          </a:prstGeom>
          <a:noFill/>
          <a:ln w="9525">
            <a:noFill/>
            <a:miter lim="800000"/>
            <a:headEnd/>
            <a:tailEnd/>
          </a:ln>
        </p:spPr>
      </p:pic>
      <p:sp>
        <p:nvSpPr>
          <p:cNvPr id="29700" name="Rectangle 2"/>
          <p:cNvSpPr>
            <a:spLocks noGrp="1" noChangeArrowheads="1"/>
          </p:cNvSpPr>
          <p:nvPr>
            <p:ph type="title"/>
          </p:nvPr>
        </p:nvSpPr>
        <p:spPr>
          <a:xfrm>
            <a:off x="685800" y="1066800"/>
            <a:ext cx="7954963" cy="457200"/>
          </a:xfrm>
        </p:spPr>
        <p:txBody>
          <a:bodyPr/>
          <a:lstStyle/>
          <a:p>
            <a:pPr eaLnBrk="1" hangingPunct="1"/>
            <a:r>
              <a:rPr lang="tr-TR" sz="3200" dirty="0" smtClean="0"/>
              <a:t>İşvereni Tanımak Önemli </a:t>
            </a:r>
            <a:r>
              <a:rPr lang="tr-TR" sz="3200" u="sng" dirty="0" smtClean="0"/>
              <a:t/>
            </a:r>
            <a:br>
              <a:rPr lang="tr-TR" sz="3200" u="sng" dirty="0" smtClean="0"/>
            </a:br>
            <a:endParaRPr lang="tr-TR" sz="3200" u="sng" dirty="0" smtClean="0"/>
          </a:p>
        </p:txBody>
      </p:sp>
      <p:sp>
        <p:nvSpPr>
          <p:cNvPr id="29703" name="Rectangle 5"/>
          <p:cNvSpPr>
            <a:spLocks noGrp="1" noChangeArrowheads="1"/>
          </p:cNvSpPr>
          <p:nvPr>
            <p:ph type="body" idx="1"/>
          </p:nvPr>
        </p:nvSpPr>
        <p:spPr>
          <a:xfrm>
            <a:off x="762000" y="2667000"/>
            <a:ext cx="3809999" cy="1828801"/>
          </a:xfrm>
          <a:noFill/>
        </p:spPr>
        <p:txBody>
          <a:bodyPr/>
          <a:lstStyle/>
          <a:p>
            <a:r>
              <a:rPr lang="tr-TR" sz="2000" dirty="0" smtClean="0"/>
              <a:t>İletişim becerileri</a:t>
            </a:r>
          </a:p>
          <a:p>
            <a:r>
              <a:rPr lang="tr-TR" sz="2000" dirty="0" smtClean="0"/>
              <a:t>Güçlü iş etiği</a:t>
            </a:r>
          </a:p>
          <a:p>
            <a:r>
              <a:rPr lang="tr-TR" sz="2000" dirty="0" smtClean="0"/>
              <a:t>Takım çalışması becerisi</a:t>
            </a:r>
          </a:p>
          <a:p>
            <a:r>
              <a:rPr lang="tr-TR" sz="2000" dirty="0" smtClean="0"/>
              <a:t>İnisiyatif kullanabilme</a:t>
            </a:r>
          </a:p>
          <a:p>
            <a:r>
              <a:rPr lang="tr-TR" sz="2000" dirty="0" smtClean="0"/>
              <a:t>Kişilerarası ilişki becerileri</a:t>
            </a:r>
          </a:p>
        </p:txBody>
      </p:sp>
      <p:sp>
        <p:nvSpPr>
          <p:cNvPr id="7" name="Rectangle 2"/>
          <p:cNvSpPr txBox="1">
            <a:spLocks noChangeArrowheads="1"/>
          </p:cNvSpPr>
          <p:nvPr/>
        </p:nvSpPr>
        <p:spPr>
          <a:xfrm>
            <a:off x="655637" y="2057400"/>
            <a:ext cx="7954963" cy="457200"/>
          </a:xfrm>
          <a:prstGeom prst="rect">
            <a:avLst/>
          </a:prstGeom>
        </p:spPr>
        <p:txBody>
          <a:bodyPr vert="horz" lIns="0" tIns="0" rIns="0" bIns="0" rtlCol="0" anchor="t" anchorCtr="0">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r-TR" sz="2800" b="0" i="0" u="none" strike="noStrike" kern="1200" cap="none" spc="0" normalizeH="0" baseline="0" noProof="0" dirty="0" smtClean="0">
                <a:ln>
                  <a:noFill/>
                </a:ln>
                <a:solidFill>
                  <a:srgbClr val="5C997C"/>
                </a:solidFill>
                <a:effectLst/>
                <a:uLnTx/>
                <a:uFillTx/>
                <a:latin typeface="Arial" pitchFamily="34" charset="0"/>
                <a:ea typeface="+mj-ea"/>
                <a:cs typeface="Arial" pitchFamily="34" charset="0"/>
              </a:rPr>
              <a:t>İşverenin istediği başlıca vasıflar: </a:t>
            </a:r>
            <a:r>
              <a:rPr kumimoji="0" lang="tr-TR" sz="2800" b="0" i="0" u="sng" strike="noStrike" kern="1200" cap="none" spc="0" normalizeH="0" baseline="0" noProof="0" dirty="0" smtClean="0">
                <a:ln>
                  <a:noFill/>
                </a:ln>
                <a:solidFill>
                  <a:srgbClr val="5C997C"/>
                </a:solidFill>
                <a:effectLst/>
                <a:uLnTx/>
                <a:uFillTx/>
                <a:latin typeface="Arial" pitchFamily="34" charset="0"/>
                <a:ea typeface="+mj-ea"/>
                <a:cs typeface="Arial" pitchFamily="34" charset="0"/>
              </a:rPr>
              <a:t/>
            </a:r>
            <a:br>
              <a:rPr kumimoji="0" lang="tr-TR" sz="2800" b="0" i="0" u="sng" strike="noStrike" kern="1200" cap="none" spc="0" normalizeH="0" baseline="0" noProof="0" dirty="0" smtClean="0">
                <a:ln>
                  <a:noFill/>
                </a:ln>
                <a:solidFill>
                  <a:srgbClr val="5C997C"/>
                </a:solidFill>
                <a:effectLst/>
                <a:uLnTx/>
                <a:uFillTx/>
                <a:latin typeface="Arial" pitchFamily="34" charset="0"/>
                <a:ea typeface="+mj-ea"/>
                <a:cs typeface="Arial" pitchFamily="34" charset="0"/>
              </a:rPr>
            </a:br>
            <a:endParaRPr kumimoji="0" lang="tr-TR" sz="2800" b="0" i="0" u="sng" strike="noStrike" kern="1200" cap="none" spc="0" normalizeH="0" baseline="0" noProof="0" dirty="0" smtClean="0">
              <a:ln>
                <a:noFill/>
              </a:ln>
              <a:solidFill>
                <a:srgbClr val="5C997C"/>
              </a:solidFill>
              <a:effectLst/>
              <a:uLnTx/>
              <a:uFillTx/>
              <a:latin typeface="Arial" pitchFamily="34" charset="0"/>
              <a:ea typeface="+mj-ea"/>
              <a:cs typeface="Arial" pitchFamily="34" charset="0"/>
            </a:endParaRPr>
          </a:p>
        </p:txBody>
      </p:sp>
      <p:sp>
        <p:nvSpPr>
          <p:cNvPr id="8" name="Rectangle 5"/>
          <p:cNvSpPr txBox="1">
            <a:spLocks noChangeArrowheads="1"/>
          </p:cNvSpPr>
          <p:nvPr/>
        </p:nvSpPr>
        <p:spPr>
          <a:xfrm>
            <a:off x="381000" y="5562600"/>
            <a:ext cx="5562600" cy="457199"/>
          </a:xfrm>
          <a:prstGeom prst="rect">
            <a:avLst/>
          </a:prstGeom>
          <a:noFill/>
        </p:spPr>
        <p:txBody>
          <a:bodyPr vert="horz" lIns="0" tIns="0" rIns="0" bIns="0" rtlCol="0">
            <a:noAutofit/>
          </a:bodyPr>
          <a:lstStyle/>
          <a:p>
            <a:pPr marL="342900" marR="0" lvl="0" indent="-342900" algn="l" defTabSz="914400" rtl="0" eaLnBrk="1" fontAlgn="auto" latinLnBrk="0" hangingPunct="1">
              <a:lnSpc>
                <a:spcPct val="100000"/>
              </a:lnSpc>
              <a:spcBef>
                <a:spcPct val="20000"/>
              </a:spcBef>
              <a:spcAft>
                <a:spcPts val="0"/>
              </a:spcAft>
              <a:buClr>
                <a:srgbClr val="5C997C"/>
              </a:buClr>
              <a:buSzTx/>
              <a:buFont typeface="Arial" pitchFamily="34" charset="0"/>
              <a:buNone/>
              <a:tabLst/>
              <a:defRPr/>
            </a:pPr>
            <a:r>
              <a:rPr kumimoji="0" lang="tr-TR" sz="2000" b="0" i="1" u="none" strike="noStrike" kern="1200" cap="none" spc="0" normalizeH="0" baseline="0" noProof="0" dirty="0" err="1" smtClean="0">
                <a:ln>
                  <a:noFill/>
                </a:ln>
                <a:solidFill>
                  <a:srgbClr val="282A32"/>
                </a:solidFill>
                <a:effectLst/>
                <a:uLnTx/>
                <a:uFillTx/>
                <a:latin typeface="Arial" pitchFamily="34" charset="0"/>
                <a:ea typeface="+mn-ea"/>
                <a:cs typeface="Arial" pitchFamily="34" charset="0"/>
              </a:rPr>
              <a:t>N</a:t>
            </a:r>
            <a:r>
              <a:rPr kumimoji="0" lang="tr-TR" sz="1600" b="0" i="1" u="none" strike="noStrike" kern="1200" cap="none" spc="0" normalizeH="0" baseline="0" noProof="0" dirty="0" err="1" smtClean="0">
                <a:ln>
                  <a:noFill/>
                </a:ln>
                <a:solidFill>
                  <a:srgbClr val="282A32"/>
                </a:solidFill>
                <a:effectLst/>
                <a:uLnTx/>
                <a:uFillTx/>
                <a:latin typeface="Arial" pitchFamily="34" charset="0"/>
                <a:ea typeface="+mn-ea"/>
                <a:cs typeface="Arial" pitchFamily="34" charset="0"/>
              </a:rPr>
              <a:t>ational</a:t>
            </a:r>
            <a:r>
              <a:rPr kumimoji="0" lang="tr-TR" sz="1600" b="0" i="1" u="none" strike="noStrike" kern="1200" cap="none" spc="0" normalizeH="0" baseline="0" noProof="0" dirty="0" smtClean="0">
                <a:ln>
                  <a:noFill/>
                </a:ln>
                <a:solidFill>
                  <a:srgbClr val="282A32"/>
                </a:solidFill>
                <a:effectLst/>
                <a:uLnTx/>
                <a:uFillTx/>
                <a:latin typeface="Arial" pitchFamily="34" charset="0"/>
                <a:ea typeface="+mn-ea"/>
                <a:cs typeface="Arial" pitchFamily="34" charset="0"/>
              </a:rPr>
              <a:t> </a:t>
            </a:r>
            <a:r>
              <a:rPr kumimoji="0" lang="tr-TR" sz="1600" b="0" i="1" u="none" strike="noStrike" kern="1200" cap="none" spc="0" normalizeH="0" baseline="0" noProof="0" dirty="0" err="1" smtClean="0">
                <a:ln>
                  <a:noFill/>
                </a:ln>
                <a:solidFill>
                  <a:srgbClr val="282A32"/>
                </a:solidFill>
                <a:effectLst/>
                <a:uLnTx/>
                <a:uFillTx/>
                <a:latin typeface="Arial" pitchFamily="34" charset="0"/>
                <a:ea typeface="+mn-ea"/>
                <a:cs typeface="Arial" pitchFamily="34" charset="0"/>
              </a:rPr>
              <a:t>Association</a:t>
            </a:r>
            <a:r>
              <a:rPr kumimoji="0" lang="tr-TR" sz="1600" b="0" i="1" u="none" strike="noStrike" kern="1200" cap="none" spc="0" normalizeH="0" baseline="0" noProof="0" dirty="0" smtClean="0">
                <a:ln>
                  <a:noFill/>
                </a:ln>
                <a:solidFill>
                  <a:srgbClr val="282A32"/>
                </a:solidFill>
                <a:effectLst/>
                <a:uLnTx/>
                <a:uFillTx/>
                <a:latin typeface="Arial" pitchFamily="34" charset="0"/>
                <a:ea typeface="+mn-ea"/>
                <a:cs typeface="Arial" pitchFamily="34" charset="0"/>
              </a:rPr>
              <a:t> of </a:t>
            </a:r>
            <a:r>
              <a:rPr kumimoji="0" lang="tr-TR" sz="1600" b="0" i="1" u="none" strike="noStrike" kern="1200" cap="none" spc="0" normalizeH="0" baseline="0" noProof="0" dirty="0" err="1" smtClean="0">
                <a:ln>
                  <a:noFill/>
                </a:ln>
                <a:solidFill>
                  <a:srgbClr val="282A32"/>
                </a:solidFill>
                <a:effectLst/>
                <a:uLnTx/>
                <a:uFillTx/>
                <a:latin typeface="Arial" pitchFamily="34" charset="0"/>
                <a:ea typeface="+mn-ea"/>
                <a:cs typeface="Arial" pitchFamily="34" charset="0"/>
              </a:rPr>
              <a:t>Colleges</a:t>
            </a:r>
            <a:r>
              <a:rPr kumimoji="0" lang="tr-TR" sz="1600" b="0" i="1" u="none" strike="noStrike" kern="1200" cap="none" spc="0" normalizeH="0" baseline="0" noProof="0" dirty="0" smtClean="0">
                <a:ln>
                  <a:noFill/>
                </a:ln>
                <a:solidFill>
                  <a:srgbClr val="282A32"/>
                </a:solidFill>
                <a:effectLst/>
                <a:uLnTx/>
                <a:uFillTx/>
                <a:latin typeface="Arial" pitchFamily="34" charset="0"/>
                <a:ea typeface="+mn-ea"/>
                <a:cs typeface="Arial" pitchFamily="34" charset="0"/>
              </a:rPr>
              <a:t> </a:t>
            </a:r>
            <a:r>
              <a:rPr kumimoji="0" lang="tr-TR" sz="1600" b="0" i="1" u="none" strike="noStrike" kern="1200" cap="none" spc="0" normalizeH="0" baseline="0" noProof="0" dirty="0" err="1" smtClean="0">
                <a:ln>
                  <a:noFill/>
                </a:ln>
                <a:solidFill>
                  <a:srgbClr val="282A32"/>
                </a:solidFill>
                <a:effectLst/>
                <a:uLnTx/>
                <a:uFillTx/>
                <a:latin typeface="Arial" pitchFamily="34" charset="0"/>
                <a:ea typeface="+mn-ea"/>
                <a:cs typeface="Arial" pitchFamily="34" charset="0"/>
              </a:rPr>
              <a:t>and</a:t>
            </a:r>
            <a:r>
              <a:rPr kumimoji="0" lang="tr-TR" sz="1600" b="0" i="1" u="none" strike="noStrike" kern="1200" cap="none" spc="0" normalizeH="0" baseline="0" noProof="0" dirty="0" smtClean="0">
                <a:ln>
                  <a:noFill/>
                </a:ln>
                <a:solidFill>
                  <a:srgbClr val="282A32"/>
                </a:solidFill>
                <a:effectLst/>
                <a:uLnTx/>
                <a:uFillTx/>
                <a:latin typeface="Arial" pitchFamily="34" charset="0"/>
                <a:ea typeface="+mn-ea"/>
                <a:cs typeface="Arial" pitchFamily="34" charset="0"/>
              </a:rPr>
              <a:t> </a:t>
            </a:r>
            <a:r>
              <a:rPr kumimoji="0" lang="tr-TR" sz="1600" b="0" i="1" u="none" strike="noStrike" kern="1200" cap="none" spc="0" normalizeH="0" baseline="0" noProof="0" dirty="0" err="1" smtClean="0">
                <a:ln>
                  <a:noFill/>
                </a:ln>
                <a:solidFill>
                  <a:srgbClr val="282A32"/>
                </a:solidFill>
                <a:effectLst/>
                <a:uLnTx/>
                <a:uFillTx/>
                <a:latin typeface="Arial" pitchFamily="34" charset="0"/>
                <a:ea typeface="+mn-ea"/>
                <a:cs typeface="Arial" pitchFamily="34" charset="0"/>
              </a:rPr>
              <a:t>Employers</a:t>
            </a:r>
            <a:r>
              <a:rPr kumimoji="0" lang="tr-TR" sz="1600" b="0" i="1" u="none" strike="noStrike" kern="1200" cap="none" spc="0" normalizeH="0" baseline="0" noProof="0" dirty="0" smtClean="0">
                <a:ln>
                  <a:noFill/>
                </a:ln>
                <a:solidFill>
                  <a:srgbClr val="282A32"/>
                </a:solidFill>
                <a:effectLst/>
                <a:uLnTx/>
                <a:uFillTx/>
                <a:latin typeface="Arial" pitchFamily="34" charset="0"/>
                <a:ea typeface="+mn-ea"/>
                <a:cs typeface="Arial" pitchFamily="34" charset="0"/>
              </a:rPr>
              <a:t> </a:t>
            </a:r>
          </a:p>
          <a:p>
            <a:pPr marL="342900" marR="0" lvl="0" indent="-342900" algn="l" defTabSz="914400" rtl="0" eaLnBrk="1" fontAlgn="auto" latinLnBrk="0" hangingPunct="1">
              <a:lnSpc>
                <a:spcPct val="100000"/>
              </a:lnSpc>
              <a:spcBef>
                <a:spcPct val="20000"/>
              </a:spcBef>
              <a:spcAft>
                <a:spcPts val="0"/>
              </a:spcAft>
              <a:buClr>
                <a:srgbClr val="5C997C"/>
              </a:buClr>
              <a:buSzTx/>
              <a:buFont typeface="Arial" pitchFamily="34" charset="0"/>
              <a:buNone/>
              <a:tabLst/>
              <a:defRPr/>
            </a:pPr>
            <a:r>
              <a:rPr kumimoji="0" lang="tr-TR" sz="1600" b="0" i="1" u="none" strike="noStrike" kern="1200" cap="none" spc="0" normalizeH="0" baseline="0" noProof="0" dirty="0" err="1" smtClean="0">
                <a:ln>
                  <a:noFill/>
                </a:ln>
                <a:solidFill>
                  <a:srgbClr val="282A32"/>
                </a:solidFill>
                <a:effectLst/>
                <a:uLnTx/>
                <a:uFillTx/>
                <a:latin typeface="Arial" pitchFamily="34" charset="0"/>
                <a:ea typeface="+mn-ea"/>
                <a:cs typeface="Arial" pitchFamily="34" charset="0"/>
              </a:rPr>
              <a:t>Job</a:t>
            </a:r>
            <a:r>
              <a:rPr kumimoji="0" lang="tr-TR" sz="1600" b="0" i="1" u="none" strike="noStrike" kern="1200" cap="none" spc="0" normalizeH="0" baseline="0" noProof="0" dirty="0" smtClean="0">
                <a:ln>
                  <a:noFill/>
                </a:ln>
                <a:solidFill>
                  <a:srgbClr val="282A32"/>
                </a:solidFill>
                <a:effectLst/>
                <a:uLnTx/>
                <a:uFillTx/>
                <a:latin typeface="Arial" pitchFamily="34" charset="0"/>
                <a:ea typeface="+mn-ea"/>
                <a:cs typeface="Arial" pitchFamily="34" charset="0"/>
              </a:rPr>
              <a:t> Outlook 2008 Anketi</a:t>
            </a:r>
            <a:endParaRPr kumimoji="0" lang="tr-TR" sz="2000" b="0" i="1" u="none" strike="noStrike" kern="1200" cap="none" spc="0" normalizeH="0" baseline="0" noProof="0" dirty="0" smtClean="0">
              <a:ln>
                <a:noFill/>
              </a:ln>
              <a:solidFill>
                <a:srgbClr val="282A32"/>
              </a:solidFill>
              <a:effectLst/>
              <a:uLnTx/>
              <a:uFillTx/>
              <a:latin typeface="Arial" pitchFamily="34" charset="0"/>
              <a:ea typeface="+mn-ea"/>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295400"/>
            <a:ext cx="5562600" cy="457200"/>
          </a:xfrm>
        </p:spPr>
        <p:txBody>
          <a:bodyPr/>
          <a:lstStyle/>
          <a:p>
            <a:r>
              <a:rPr lang="tr-TR" dirty="0" smtClean="0"/>
              <a:t>Farkınızı Belirleyin</a:t>
            </a:r>
            <a:endParaRPr lang="tr-TR" dirty="0"/>
          </a:p>
        </p:txBody>
      </p:sp>
      <p:sp>
        <p:nvSpPr>
          <p:cNvPr id="3" name="Content Placeholder 2"/>
          <p:cNvSpPr>
            <a:spLocks noGrp="1"/>
          </p:cNvSpPr>
          <p:nvPr>
            <p:ph idx="1"/>
          </p:nvPr>
        </p:nvSpPr>
        <p:spPr>
          <a:xfrm>
            <a:off x="762000" y="2133600"/>
            <a:ext cx="8229600" cy="2590800"/>
          </a:xfrm>
        </p:spPr>
        <p:txBody>
          <a:bodyPr/>
          <a:lstStyle/>
          <a:p>
            <a:pPr marL="457200" indent="-457200">
              <a:lnSpc>
                <a:spcPct val="150000"/>
              </a:lnSpc>
            </a:pPr>
            <a:r>
              <a:rPr lang="tr-TR" dirty="0" smtClean="0">
                <a:latin typeface="Arial" pitchFamily="34" charset="0"/>
              </a:rPr>
              <a:t>Profesyonel hayattaki amaç ve hedefiniz nelerdir? </a:t>
            </a:r>
          </a:p>
          <a:p>
            <a:pPr marL="457200" indent="-457200">
              <a:lnSpc>
                <a:spcPct val="150000"/>
              </a:lnSpc>
            </a:pPr>
            <a:r>
              <a:rPr lang="tr-TR" dirty="0" smtClean="0">
                <a:latin typeface="Arial" pitchFamily="34" charset="0"/>
              </a:rPr>
              <a:t>Profesyonel nitelikleriniz nelerdir? </a:t>
            </a:r>
          </a:p>
          <a:p>
            <a:pPr marL="457200" indent="-457200">
              <a:lnSpc>
                <a:spcPct val="150000"/>
              </a:lnSpc>
            </a:pPr>
            <a:r>
              <a:rPr lang="tr-TR" dirty="0" smtClean="0">
                <a:latin typeface="Arial" pitchFamily="34" charset="0"/>
              </a:rPr>
              <a:t>Firma için yararlı olabilecek nitelikleriniz nelerdir? </a:t>
            </a:r>
          </a:p>
          <a:p>
            <a:pPr marL="457200" indent="-457200">
              <a:lnSpc>
                <a:spcPct val="150000"/>
              </a:lnSpc>
            </a:pPr>
            <a:r>
              <a:rPr lang="tr-TR" dirty="0" smtClean="0">
                <a:latin typeface="Arial" pitchFamily="34" charset="0"/>
              </a:rPr>
              <a:t>Bu işte çalışmayı neden bu kadar çok istiyorsunuz?</a:t>
            </a:r>
          </a:p>
          <a:p>
            <a:pPr marL="457200" indent="-457200">
              <a:lnSpc>
                <a:spcPct val="150000"/>
              </a:lnSpc>
            </a:pPr>
            <a:r>
              <a:rPr lang="tr-TR" dirty="0" smtClean="0">
                <a:latin typeface="Arial" pitchFamily="34" charset="0"/>
              </a:rPr>
              <a:t>Tecrübeniz nedir? </a:t>
            </a:r>
          </a:p>
          <a:p>
            <a:pPr marL="457200" indent="-457200">
              <a:lnSpc>
                <a:spcPct val="150000"/>
              </a:lnSpc>
            </a:pPr>
            <a:r>
              <a:rPr lang="tr-TR" dirty="0" smtClean="0">
                <a:latin typeface="Arial" pitchFamily="34" charset="0"/>
              </a:rPr>
              <a:t>Güçlü yönleriniz nelerdir? </a:t>
            </a:r>
          </a:p>
          <a:p>
            <a:pPr>
              <a:lnSpc>
                <a:spcPct val="150000"/>
              </a:lnSpc>
            </a:pPr>
            <a:endParaRPr lang="tr-T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90600"/>
            <a:ext cx="7991475" cy="558800"/>
          </a:xfrm>
        </p:spPr>
        <p:txBody>
          <a:bodyPr/>
          <a:lstStyle/>
          <a:p>
            <a:r>
              <a:rPr lang="tr-TR" dirty="0" smtClean="0"/>
              <a:t>Kendinizi Konumlandırın</a:t>
            </a:r>
            <a:endParaRPr lang="tr-TR" dirty="0"/>
          </a:p>
        </p:txBody>
      </p:sp>
      <p:sp>
        <p:nvSpPr>
          <p:cNvPr id="3" name="Content Placeholder 2"/>
          <p:cNvSpPr>
            <a:spLocks noGrp="1"/>
          </p:cNvSpPr>
          <p:nvPr>
            <p:ph idx="1"/>
          </p:nvPr>
        </p:nvSpPr>
        <p:spPr>
          <a:xfrm>
            <a:off x="609600" y="1600200"/>
            <a:ext cx="8156575" cy="4648200"/>
          </a:xfrm>
        </p:spPr>
        <p:txBody>
          <a:bodyPr/>
          <a:lstStyle/>
          <a:p>
            <a:pPr marL="457200" indent="-457200">
              <a:lnSpc>
                <a:spcPct val="150000"/>
              </a:lnSpc>
            </a:pPr>
            <a:r>
              <a:rPr lang="tr-TR" dirty="0" smtClean="0"/>
              <a:t>Bir </a:t>
            </a:r>
            <a:r>
              <a:rPr lang="tr-TR" dirty="0"/>
              <a:t>marka olsaydınız, misyon açıklamanız ne olurdu? </a:t>
            </a:r>
            <a:endParaRPr lang="tr-TR" dirty="0" smtClean="0"/>
          </a:p>
          <a:p>
            <a:pPr marL="457200" indent="-457200">
              <a:lnSpc>
                <a:spcPct val="150000"/>
              </a:lnSpc>
            </a:pPr>
            <a:r>
              <a:rPr lang="tr-TR" dirty="0" smtClean="0"/>
              <a:t>Kim </a:t>
            </a:r>
            <a:r>
              <a:rPr lang="tr-TR" dirty="0"/>
              <a:t>olduğunuzu ve neden ibaret olduğunuzu özetleyen tek bir cümle nedir? </a:t>
            </a:r>
          </a:p>
          <a:p>
            <a:pPr marL="457200" indent="-457200">
              <a:lnSpc>
                <a:spcPct val="150000"/>
              </a:lnSpc>
            </a:pPr>
            <a:r>
              <a:rPr lang="tr-TR" dirty="0" smtClean="0">
                <a:latin typeface="Arial" pitchFamily="34" charset="0"/>
              </a:rPr>
              <a:t>Kalabalıktan </a:t>
            </a:r>
            <a:r>
              <a:rPr lang="tr-TR" dirty="0">
                <a:latin typeface="Arial" pitchFamily="34" charset="0"/>
              </a:rPr>
              <a:t>sizi ayıran </a:t>
            </a:r>
            <a:r>
              <a:rPr lang="tr-TR" dirty="0" smtClean="0">
                <a:latin typeface="Arial" pitchFamily="34" charset="0"/>
              </a:rPr>
              <a:t>nedir?</a:t>
            </a:r>
          </a:p>
          <a:p>
            <a:pPr marL="457200" indent="-457200">
              <a:lnSpc>
                <a:spcPct val="150000"/>
              </a:lnSpc>
            </a:pPr>
            <a:r>
              <a:rPr lang="tr-TR" dirty="0" smtClean="0">
                <a:latin typeface="Arial" pitchFamily="34" charset="0"/>
              </a:rPr>
              <a:t>Sizin </a:t>
            </a:r>
            <a:r>
              <a:rPr lang="tr-TR" dirty="0">
                <a:latin typeface="Arial" pitchFamily="34" charset="0"/>
              </a:rPr>
              <a:t>için uygun olan konum nedir?</a:t>
            </a:r>
          </a:p>
          <a:p>
            <a:pPr marL="457200" indent="-457200">
              <a:lnSpc>
                <a:spcPct val="150000"/>
              </a:lnSpc>
            </a:pPr>
            <a:r>
              <a:rPr lang="tr-TR" dirty="0" smtClean="0">
                <a:latin typeface="Arial" pitchFamily="34" charset="0"/>
              </a:rPr>
              <a:t>İdeal </a:t>
            </a:r>
            <a:r>
              <a:rPr lang="tr-TR" dirty="0">
                <a:latin typeface="Arial" pitchFamily="34" charset="0"/>
              </a:rPr>
              <a:t>işiniz nedir?</a:t>
            </a:r>
          </a:p>
          <a:p>
            <a:pPr marL="457200" indent="-457200">
              <a:lnSpc>
                <a:spcPct val="150000"/>
              </a:lnSpc>
            </a:pPr>
            <a:r>
              <a:rPr lang="tr-TR" dirty="0" smtClean="0">
                <a:latin typeface="Arial" pitchFamily="34" charset="0"/>
              </a:rPr>
              <a:t>Tutkunuz </a:t>
            </a:r>
            <a:r>
              <a:rPr lang="tr-TR" dirty="0">
                <a:latin typeface="Arial" pitchFamily="34" charset="0"/>
              </a:rPr>
              <a:t>nedir?</a:t>
            </a:r>
          </a:p>
          <a:p>
            <a:pPr marL="457200" indent="-457200">
              <a:lnSpc>
                <a:spcPct val="150000"/>
              </a:lnSpc>
            </a:pPr>
            <a:r>
              <a:rPr lang="tr-TR" dirty="0" smtClean="0">
                <a:latin typeface="Arial" pitchFamily="34" charset="0"/>
              </a:rPr>
              <a:t>En </a:t>
            </a:r>
            <a:r>
              <a:rPr lang="tr-TR" dirty="0">
                <a:latin typeface="Arial" pitchFamily="34" charset="0"/>
              </a:rPr>
              <a:t>iyi beceri ve nitelikleriniz neler?</a:t>
            </a:r>
          </a:p>
          <a:p>
            <a:pPr marL="457200" indent="-457200">
              <a:lnSpc>
                <a:spcPct val="150000"/>
              </a:lnSpc>
            </a:pPr>
            <a:r>
              <a:rPr lang="tr-TR" dirty="0" smtClean="0">
                <a:latin typeface="Arial" pitchFamily="34" charset="0"/>
              </a:rPr>
              <a:t>5-10 </a:t>
            </a:r>
            <a:r>
              <a:rPr lang="tr-TR" dirty="0">
                <a:latin typeface="Arial" pitchFamily="34" charset="0"/>
              </a:rPr>
              <a:t>yıl içinde nerede olmak istiyorsunuz?</a:t>
            </a:r>
          </a:p>
          <a:p>
            <a:pPr marL="457200" indent="-457200">
              <a:lnSpc>
                <a:spcPct val="150000"/>
              </a:lnSpc>
            </a:pPr>
            <a:r>
              <a:rPr lang="tr-TR" dirty="0" smtClean="0">
                <a:latin typeface="Arial" pitchFamily="34" charset="0"/>
              </a:rPr>
              <a:t>Neden benzersizsiniz? </a:t>
            </a:r>
          </a:p>
          <a:p>
            <a:pPr marL="457200" indent="-457200">
              <a:lnSpc>
                <a:spcPct val="150000"/>
              </a:lnSpc>
            </a:pPr>
            <a:r>
              <a:rPr lang="tr-TR" dirty="0" smtClean="0">
                <a:latin typeface="Arial" pitchFamily="34" charset="0"/>
              </a:rPr>
              <a:t>Güçlü yönleriniz nelerdir? </a:t>
            </a:r>
          </a:p>
          <a:p>
            <a:pPr>
              <a:lnSpc>
                <a:spcPct val="150000"/>
              </a:lnSpc>
              <a:buNone/>
            </a:pPr>
            <a:endParaRPr lang="tr-TR" dirty="0"/>
          </a:p>
        </p:txBody>
      </p:sp>
    </p:spTree>
    <p:extLst>
      <p:ext uri="{BB962C8B-B14F-4D97-AF65-F5344CB8AC3E}">
        <p14:creationId xmlns="" xmlns:p14="http://schemas.microsoft.com/office/powerpoint/2010/main" val="26269964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19200"/>
            <a:ext cx="8229600" cy="457200"/>
          </a:xfrm>
        </p:spPr>
        <p:txBody>
          <a:bodyPr/>
          <a:lstStyle/>
          <a:p>
            <a:r>
              <a:rPr lang="tr-TR" dirty="0" smtClean="0"/>
              <a:t>Birlikte Çalışma Kararını Ne Etkiler?</a:t>
            </a:r>
            <a:endParaRPr lang="tr-TR" dirty="0"/>
          </a:p>
        </p:txBody>
      </p:sp>
      <p:sp>
        <p:nvSpPr>
          <p:cNvPr id="3" name="Content Placeholder 2"/>
          <p:cNvSpPr>
            <a:spLocks noGrp="1"/>
          </p:cNvSpPr>
          <p:nvPr>
            <p:ph idx="1"/>
          </p:nvPr>
        </p:nvSpPr>
        <p:spPr>
          <a:xfrm>
            <a:off x="914400" y="2133600"/>
            <a:ext cx="4267200" cy="2743200"/>
          </a:xfrm>
        </p:spPr>
        <p:txBody>
          <a:bodyPr/>
          <a:lstStyle/>
          <a:p>
            <a:pPr>
              <a:lnSpc>
                <a:spcPct val="150000"/>
              </a:lnSpc>
            </a:pPr>
            <a:r>
              <a:rPr lang="tr-TR" dirty="0" smtClean="0"/>
              <a:t>İlk izlenim</a:t>
            </a:r>
          </a:p>
          <a:p>
            <a:pPr>
              <a:lnSpc>
                <a:spcPct val="150000"/>
              </a:lnSpc>
            </a:pPr>
            <a:r>
              <a:rPr lang="tr-TR" dirty="0" smtClean="0"/>
              <a:t>İletişim</a:t>
            </a:r>
          </a:p>
          <a:p>
            <a:pPr>
              <a:lnSpc>
                <a:spcPct val="150000"/>
              </a:lnSpc>
            </a:pPr>
            <a:r>
              <a:rPr lang="tr-TR" dirty="0" smtClean="0"/>
              <a:t>Çalışkanlık</a:t>
            </a:r>
          </a:p>
          <a:p>
            <a:pPr>
              <a:lnSpc>
                <a:spcPct val="150000"/>
              </a:lnSpc>
            </a:pPr>
            <a:r>
              <a:rPr lang="tr-TR" dirty="0" smtClean="0"/>
              <a:t>Kararlılık</a:t>
            </a:r>
          </a:p>
          <a:p>
            <a:pPr>
              <a:lnSpc>
                <a:spcPct val="150000"/>
              </a:lnSpc>
            </a:pPr>
            <a:r>
              <a:rPr lang="tr-TR" dirty="0" smtClean="0"/>
              <a:t>Açık sözlülük</a:t>
            </a:r>
          </a:p>
          <a:p>
            <a:pPr>
              <a:lnSpc>
                <a:spcPct val="150000"/>
              </a:lnSpc>
              <a:buNone/>
            </a:pPr>
            <a:endParaRPr lang="tr-TR" dirty="0" smtClean="0"/>
          </a:p>
          <a:p>
            <a:pPr>
              <a:lnSpc>
                <a:spcPct val="150000"/>
              </a:lnSpc>
              <a:buNone/>
            </a:pPr>
            <a:endParaRPr lang="tr-TR" dirty="0" smtClean="0"/>
          </a:p>
          <a:p>
            <a:pPr>
              <a:lnSpc>
                <a:spcPct val="150000"/>
              </a:lnSpc>
              <a:buNone/>
            </a:pPr>
            <a:endParaRPr lang="tr-TR"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20" name="Text Box 4"/>
          <p:cNvSpPr txBox="1">
            <a:spLocks noChangeArrowheads="1"/>
          </p:cNvSpPr>
          <p:nvPr/>
        </p:nvSpPr>
        <p:spPr bwMode="auto">
          <a:xfrm>
            <a:off x="1828800" y="2133600"/>
            <a:ext cx="4191000" cy="769441"/>
          </a:xfrm>
          <a:prstGeom prst="rect">
            <a:avLst/>
          </a:prstGeom>
          <a:noFill/>
          <a:ln w="9525">
            <a:noFill/>
            <a:miter lim="800000"/>
            <a:headEnd/>
            <a:tailEnd/>
          </a:ln>
          <a:effectLst/>
        </p:spPr>
        <p:txBody>
          <a:bodyPr wrap="square">
            <a:spAutoFit/>
          </a:bodyPr>
          <a:lstStyle/>
          <a:p>
            <a:r>
              <a:rPr lang="en-GB" sz="4400" dirty="0">
                <a:solidFill>
                  <a:srgbClr val="5C997C"/>
                </a:solidFill>
              </a:rPr>
              <a:t>T</a:t>
            </a:r>
            <a:r>
              <a:rPr lang="tr-TR" sz="4400" dirty="0">
                <a:solidFill>
                  <a:srgbClr val="5C997C"/>
                </a:solidFill>
              </a:rPr>
              <a:t>eşekkürler</a:t>
            </a:r>
            <a:endParaRPr lang="en-GB" sz="4400" dirty="0">
              <a:solidFill>
                <a:srgbClr val="5C997C"/>
              </a:solidFill>
            </a:endParaRPr>
          </a:p>
        </p:txBody>
      </p:sp>
      <p:sp>
        <p:nvSpPr>
          <p:cNvPr id="7" name="Rectangle 6"/>
          <p:cNvSpPr/>
          <p:nvPr/>
        </p:nvSpPr>
        <p:spPr>
          <a:xfrm>
            <a:off x="4495800" y="3276600"/>
            <a:ext cx="2819400" cy="769441"/>
          </a:xfrm>
          <a:prstGeom prst="rect">
            <a:avLst/>
          </a:prstGeom>
        </p:spPr>
        <p:txBody>
          <a:bodyPr wrap="square">
            <a:spAutoFit/>
          </a:bodyPr>
          <a:lstStyle/>
          <a:p>
            <a:r>
              <a:rPr lang="tr-TR" sz="4400" dirty="0" smtClean="0">
                <a:solidFill>
                  <a:schemeClr val="accent2">
                    <a:lumMod val="75000"/>
                  </a:schemeClr>
                </a:solidFill>
              </a:rPr>
              <a:t>Sorular?</a:t>
            </a:r>
            <a:endParaRPr lang="tr-TR" sz="44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381000" y="955675"/>
            <a:ext cx="4862513" cy="579438"/>
          </a:xfrm>
        </p:spPr>
        <p:txBody>
          <a:bodyPr/>
          <a:lstStyle/>
          <a:p>
            <a:pPr eaLnBrk="1" hangingPunct="1"/>
            <a:r>
              <a:rPr lang="en-US" sz="2800" b="1" dirty="0" smtClean="0"/>
              <a:t> </a:t>
            </a:r>
            <a:r>
              <a:rPr lang="tr-TR" sz="3200" dirty="0" err="1" smtClean="0"/>
              <a:t>ManpowerGroup</a:t>
            </a:r>
            <a:endParaRPr lang="en-US" sz="3200" dirty="0" smtClean="0"/>
          </a:p>
        </p:txBody>
      </p:sp>
      <p:sp>
        <p:nvSpPr>
          <p:cNvPr id="5" name="Rectangle 6"/>
          <p:cNvSpPr txBox="1">
            <a:spLocks noChangeArrowheads="1"/>
          </p:cNvSpPr>
          <p:nvPr/>
        </p:nvSpPr>
        <p:spPr>
          <a:xfrm>
            <a:off x="304800" y="1785938"/>
            <a:ext cx="8839200" cy="3548062"/>
          </a:xfrm>
          <a:prstGeom prst="rect">
            <a:avLst/>
          </a:prstGeom>
        </p:spPr>
        <p:txBody>
          <a:bodyPr vert="horz" lIns="0" tIns="0" rIns="0" bIns="0" rtlCol="0">
            <a:noAutofit/>
          </a:bodyPr>
          <a:lstStyle/>
          <a:p>
            <a:pPr marL="342900" marR="0" lvl="0" indent="-342900" algn="l" defTabSz="914400" rtl="0" eaLnBrk="1" fontAlgn="auto" latinLnBrk="0" hangingPunct="1">
              <a:lnSpc>
                <a:spcPct val="150000"/>
              </a:lnSpc>
              <a:spcBef>
                <a:spcPct val="20000"/>
              </a:spcBef>
              <a:spcAft>
                <a:spcPts val="0"/>
              </a:spcAft>
              <a:buClr>
                <a:srgbClr val="5C997C"/>
              </a:buClr>
              <a:buSzPct val="130000"/>
              <a:buFont typeface="Arial" pitchFamily="34" charset="0"/>
              <a:buChar char="•"/>
              <a:tabLst/>
              <a:defRPr/>
            </a:pP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1948 yılında</a:t>
            </a:r>
            <a:r>
              <a:rPr kumimoji="0" lang="tr-TR" i="0" u="none" strike="noStrike" kern="1200" cap="none" spc="0" normalizeH="0" noProof="0" dirty="0" smtClean="0">
                <a:ln>
                  <a:noFill/>
                </a:ln>
                <a:solidFill>
                  <a:srgbClr val="090909"/>
                </a:solidFill>
                <a:effectLst/>
                <a:uLnTx/>
                <a:uFillTx/>
                <a:latin typeface="Arial" pitchFamily="34" charset="0"/>
                <a:ea typeface="+mn-ea"/>
                <a:cs typeface="Arial" pitchFamily="34" charset="0"/>
              </a:rPr>
              <a:t> </a:t>
            </a:r>
            <a:r>
              <a:rPr kumimoji="0" lang="tr-TR" i="0" u="none" strike="noStrike" kern="1200" cap="none" spc="0" normalizeH="0" baseline="0" noProof="0" dirty="0" err="1" smtClean="0">
                <a:ln>
                  <a:noFill/>
                </a:ln>
                <a:solidFill>
                  <a:srgbClr val="090909"/>
                </a:solidFill>
                <a:effectLst/>
                <a:uLnTx/>
                <a:uFillTx/>
                <a:latin typeface="Arial" pitchFamily="34" charset="0"/>
                <a:ea typeface="+mn-ea"/>
                <a:cs typeface="Arial" pitchFamily="34" charset="0"/>
              </a:rPr>
              <a:t>Milwaukee</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 Wisconsin ABD’de kuruldu</a:t>
            </a:r>
            <a:endParaRPr kumimoji="0" lang="en-US"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50000"/>
              </a:lnSpc>
              <a:spcBef>
                <a:spcPct val="20000"/>
              </a:spcBef>
              <a:spcAft>
                <a:spcPts val="0"/>
              </a:spcAft>
              <a:buClr>
                <a:srgbClr val="5C997C"/>
              </a:buClr>
              <a:buSzPct val="130000"/>
              <a:buFont typeface="Arial" pitchFamily="34" charset="0"/>
              <a:buChar char="•"/>
              <a:tabLst/>
              <a:defRPr/>
            </a:pPr>
            <a:r>
              <a:rPr lang="tr-TR" dirty="0" smtClean="0">
                <a:solidFill>
                  <a:srgbClr val="090909"/>
                </a:solidFill>
                <a:latin typeface="Arial" pitchFamily="34" charset="0"/>
                <a:cs typeface="Arial" pitchFamily="34" charset="0"/>
              </a:rPr>
              <a:t>Yaratıcı İş Gücü</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 Çözümleri’nde 65 yılı</a:t>
            </a:r>
            <a:r>
              <a:rPr kumimoji="0" lang="tr-TR" i="0" u="none" strike="noStrike" kern="1200" cap="none" spc="0" normalizeH="0" noProof="0" dirty="0" smtClean="0">
                <a:ln>
                  <a:noFill/>
                </a:ln>
                <a:solidFill>
                  <a:srgbClr val="090909"/>
                </a:solidFill>
                <a:effectLst/>
                <a:uLnTx/>
                <a:uFillTx/>
                <a:latin typeface="Arial" pitchFamily="34" charset="0"/>
                <a:ea typeface="+mn-ea"/>
                <a:cs typeface="Arial" pitchFamily="34" charset="0"/>
              </a:rPr>
              <a:t> aşkın</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 deneyime sahip</a:t>
            </a:r>
          </a:p>
          <a:p>
            <a:pPr marL="342900" marR="0" lvl="0" indent="-342900" algn="l" defTabSz="914400" rtl="0" eaLnBrk="1" fontAlgn="auto" latinLnBrk="0" hangingPunct="1">
              <a:lnSpc>
                <a:spcPct val="150000"/>
              </a:lnSpc>
              <a:spcBef>
                <a:spcPct val="20000"/>
              </a:spcBef>
              <a:spcAft>
                <a:spcPts val="0"/>
              </a:spcAft>
              <a:buClr>
                <a:srgbClr val="5C997C"/>
              </a:buClr>
              <a:buSzPct val="130000"/>
              <a:buFont typeface="Arial" pitchFamily="34" charset="0"/>
              <a:buChar char="•"/>
              <a:tabLst/>
              <a:defRPr/>
            </a:pP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80 ülke</a:t>
            </a:r>
            <a:r>
              <a:rPr lang="tr-TR" dirty="0" smtClean="0">
                <a:solidFill>
                  <a:srgbClr val="090909"/>
                </a:solidFill>
                <a:latin typeface="Arial" pitchFamily="34" charset="0"/>
                <a:cs typeface="Arial" pitchFamily="34" charset="0"/>
              </a:rPr>
              <a:t>de </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3.1</a:t>
            </a:r>
            <a:r>
              <a:rPr kumimoji="0" lang="en-US"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00 </a:t>
            </a:r>
            <a:r>
              <a:rPr lang="tr-TR" dirty="0" smtClean="0">
                <a:solidFill>
                  <a:srgbClr val="090909"/>
                </a:solidFill>
                <a:latin typeface="Arial" pitchFamily="34" charset="0"/>
                <a:cs typeface="Arial" pitchFamily="34" charset="0"/>
              </a:rPr>
              <a:t>ofis</a:t>
            </a:r>
            <a:endPar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endParaRPr>
          </a:p>
          <a:p>
            <a:pPr marL="342900" lvl="0" indent="-342900">
              <a:lnSpc>
                <a:spcPct val="150000"/>
              </a:lnSpc>
              <a:spcBef>
                <a:spcPct val="20000"/>
              </a:spcBef>
              <a:buClr>
                <a:srgbClr val="5C997C"/>
              </a:buClr>
              <a:buSzPct val="130000"/>
              <a:buFont typeface="Arial" pitchFamily="34" charset="0"/>
              <a:buChar char="•"/>
              <a:defRPr/>
            </a:pPr>
            <a:r>
              <a:rPr lang="tr-TR" noProof="0" dirty="0" smtClean="0">
                <a:solidFill>
                  <a:srgbClr val="090909"/>
                </a:solidFill>
                <a:latin typeface="Arial" pitchFamily="34" charset="0"/>
                <a:cs typeface="Arial" pitchFamily="34" charset="0"/>
              </a:rPr>
              <a:t>Yılda</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 3,4 milyon</a:t>
            </a:r>
            <a:r>
              <a:rPr kumimoji="0" lang="tr-TR" i="0" u="none" strike="noStrike" kern="1200" cap="none" spc="0" normalizeH="0" noProof="0" dirty="0" smtClean="0">
                <a:ln>
                  <a:noFill/>
                </a:ln>
                <a:solidFill>
                  <a:srgbClr val="090909"/>
                </a:solidFill>
                <a:effectLst/>
                <a:uLnTx/>
                <a:uFillTx/>
                <a:latin typeface="Arial" pitchFamily="34" charset="0"/>
                <a:ea typeface="+mn-ea"/>
                <a:cs typeface="Arial" pitchFamily="34" charset="0"/>
              </a:rPr>
              <a:t> </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işe yerleştirme – günde </a:t>
            </a:r>
            <a:r>
              <a:rPr lang="en-US" dirty="0" smtClean="0">
                <a:solidFill>
                  <a:srgbClr val="090909"/>
                </a:solidFill>
              </a:rPr>
              <a:t>600,000</a:t>
            </a:r>
            <a:r>
              <a:rPr lang="tr-TR" dirty="0" smtClean="0">
                <a:solidFill>
                  <a:srgbClr val="090909"/>
                </a:solidFill>
              </a:rPr>
              <a:t> Manpower kadrolu işe yerleştirme</a:t>
            </a:r>
            <a:endPar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50000"/>
              </a:lnSpc>
              <a:spcBef>
                <a:spcPct val="20000"/>
              </a:spcBef>
              <a:spcAft>
                <a:spcPts val="0"/>
              </a:spcAft>
              <a:buClr>
                <a:srgbClr val="5C997C"/>
              </a:buClr>
              <a:buSzPct val="120000"/>
              <a:buFont typeface="Arial" pitchFamily="34" charset="0"/>
              <a:buChar char="•"/>
              <a:tabLst/>
              <a:defRPr/>
            </a:pP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Dünya çapında toplam </a:t>
            </a:r>
            <a:r>
              <a:rPr kumimoji="0" lang="en-US"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400</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a:t>
            </a:r>
            <a:r>
              <a:rPr kumimoji="0" lang="en-US"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000</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 müşteri</a:t>
            </a:r>
          </a:p>
          <a:p>
            <a:pPr marL="342900" marR="0" lvl="0" indent="-342900" algn="l" defTabSz="914400" rtl="0" eaLnBrk="1" fontAlgn="auto" latinLnBrk="0" hangingPunct="1">
              <a:lnSpc>
                <a:spcPct val="150000"/>
              </a:lnSpc>
              <a:spcBef>
                <a:spcPct val="20000"/>
              </a:spcBef>
              <a:spcAft>
                <a:spcPts val="0"/>
              </a:spcAft>
              <a:buClr>
                <a:srgbClr val="5C997C"/>
              </a:buClr>
              <a:buSzPct val="120000"/>
              <a:buFont typeface="Arial" pitchFamily="34" charset="0"/>
              <a:buChar char="•"/>
              <a:tabLst/>
              <a:defRPr/>
            </a:pP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2014 yılında 4. kez ‘’Dünyanın</a:t>
            </a:r>
            <a:r>
              <a:rPr kumimoji="0" lang="tr-TR" i="0" u="none" strike="noStrike" kern="1200" cap="none" spc="0" normalizeH="0" noProof="0" dirty="0" smtClean="0">
                <a:ln>
                  <a:noFill/>
                </a:ln>
                <a:solidFill>
                  <a:srgbClr val="090909"/>
                </a:solidFill>
                <a:effectLst/>
                <a:uLnTx/>
                <a:uFillTx/>
                <a:latin typeface="Arial" pitchFamily="34" charset="0"/>
                <a:ea typeface="+mn-ea"/>
                <a:cs typeface="Arial" pitchFamily="34" charset="0"/>
              </a:rPr>
              <a:t> En Etik Şirketi</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a:t>
            </a:r>
          </a:p>
          <a:p>
            <a:pPr marL="342900" marR="0" lvl="0" indent="-342900" algn="l" defTabSz="914400" rtl="0" eaLnBrk="1" fontAlgn="auto" latinLnBrk="0" hangingPunct="1">
              <a:lnSpc>
                <a:spcPct val="150000"/>
              </a:lnSpc>
              <a:spcBef>
                <a:spcPct val="20000"/>
              </a:spcBef>
              <a:spcAft>
                <a:spcPts val="0"/>
              </a:spcAft>
              <a:buClr>
                <a:srgbClr val="5C997C"/>
              </a:buClr>
              <a:buSzPct val="120000"/>
              <a:buFont typeface="Arial" pitchFamily="34" charset="0"/>
              <a:buChar char="•"/>
              <a:tabLst/>
              <a:defRPr/>
            </a:pP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2014 yılında </a:t>
            </a:r>
            <a:r>
              <a:rPr kumimoji="0" lang="tr-TR" i="0" u="none" strike="noStrike" kern="1200" cap="none" spc="0" normalizeH="0" baseline="0" noProof="0" dirty="0" err="1" smtClean="0">
                <a:ln>
                  <a:noFill/>
                </a:ln>
                <a:solidFill>
                  <a:srgbClr val="090909"/>
                </a:solidFill>
                <a:effectLst/>
                <a:uLnTx/>
                <a:uFillTx/>
                <a:latin typeface="Arial" pitchFamily="34" charset="0"/>
                <a:ea typeface="+mn-ea"/>
                <a:cs typeface="Arial" pitchFamily="34" charset="0"/>
              </a:rPr>
              <a:t>Fortune</a:t>
            </a:r>
            <a:r>
              <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rPr>
              <a:t> Liste’sinde</a:t>
            </a:r>
            <a:r>
              <a:rPr lang="tr-TR" noProof="0" dirty="0" smtClean="0">
                <a:solidFill>
                  <a:srgbClr val="090909"/>
                </a:solidFill>
                <a:latin typeface="Arial" pitchFamily="34" charset="0"/>
                <a:cs typeface="Arial" pitchFamily="34" charset="0"/>
              </a:rPr>
              <a:t> kendi endüstrisinin </a:t>
            </a:r>
            <a:r>
              <a:rPr lang="tr-TR" dirty="0" smtClean="0">
                <a:solidFill>
                  <a:srgbClr val="090909"/>
                </a:solidFill>
                <a:latin typeface="Arial" pitchFamily="34" charset="0"/>
                <a:cs typeface="Arial" pitchFamily="34" charset="0"/>
              </a:rPr>
              <a:t>“En Beğenilen Şirketi” </a:t>
            </a:r>
            <a:endParaRPr kumimoji="0" lang="tr-TR"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endParaRPr>
          </a:p>
          <a:p>
            <a:pPr marL="342900" marR="0" lvl="0" indent="-342900" algn="l" defTabSz="914400" rtl="0" eaLnBrk="1" fontAlgn="auto" latinLnBrk="0" hangingPunct="1">
              <a:lnSpc>
                <a:spcPct val="150000"/>
              </a:lnSpc>
              <a:spcBef>
                <a:spcPct val="20000"/>
              </a:spcBef>
              <a:spcAft>
                <a:spcPts val="0"/>
              </a:spcAft>
              <a:buClr>
                <a:srgbClr val="5C997C"/>
              </a:buClr>
              <a:buSzPct val="120000"/>
              <a:buFontTx/>
              <a:buNone/>
              <a:tabLst/>
              <a:defRPr/>
            </a:pPr>
            <a:endParaRPr kumimoji="0" lang="en-US" i="0" u="none" strike="noStrike" kern="1200" cap="none" spc="0" normalizeH="0" baseline="0" noProof="0" dirty="0" smtClean="0">
              <a:ln>
                <a:noFill/>
              </a:ln>
              <a:solidFill>
                <a:srgbClr val="090909"/>
              </a:solidFill>
              <a:effectLst/>
              <a:uLnTx/>
              <a:uFillTx/>
              <a:latin typeface="Arial" pitchFamily="34" charset="0"/>
              <a:ea typeface="+mn-ea"/>
              <a:cs typeface="Arial" pitchFamily="34" charset="0"/>
            </a:endParaRPr>
          </a:p>
        </p:txBody>
      </p:sp>
      <p:sp>
        <p:nvSpPr>
          <p:cNvPr id="6" name="Rectangle 2"/>
          <p:cNvSpPr txBox="1">
            <a:spLocks noChangeArrowheads="1"/>
          </p:cNvSpPr>
          <p:nvPr/>
        </p:nvSpPr>
        <p:spPr>
          <a:xfrm>
            <a:off x="533400" y="5638800"/>
            <a:ext cx="5638800" cy="579438"/>
          </a:xfrm>
          <a:prstGeom prst="rect">
            <a:avLst/>
          </a:prstGeom>
        </p:spPr>
        <p:txBody>
          <a:bodyPr vert="horz" lIns="0" tIns="0" rIns="0" bIns="0" rtlCol="0" anchor="t" anchorCtr="0">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5C997C"/>
                </a:solidFill>
                <a:effectLst/>
                <a:uLnTx/>
                <a:uFillTx/>
                <a:latin typeface="Arial" pitchFamily="34" charset="0"/>
                <a:ea typeface="+mj-ea"/>
                <a:cs typeface="Arial" pitchFamily="34" charset="0"/>
              </a:rPr>
              <a:t> </a:t>
            </a:r>
            <a:r>
              <a:rPr lang="tr-TR" sz="2400" dirty="0" smtClean="0">
                <a:solidFill>
                  <a:srgbClr val="5C997C"/>
                </a:solidFill>
                <a:latin typeface="Arial" pitchFamily="34" charset="0"/>
                <a:ea typeface="+mj-ea"/>
                <a:cs typeface="Arial" pitchFamily="34" charset="0"/>
              </a:rPr>
              <a:t>www.</a:t>
            </a:r>
            <a:r>
              <a:rPr lang="tr-TR" sz="2400" dirty="0" err="1" smtClean="0">
                <a:solidFill>
                  <a:srgbClr val="5C997C"/>
                </a:solidFill>
                <a:latin typeface="Arial" pitchFamily="34" charset="0"/>
                <a:ea typeface="+mj-ea"/>
                <a:cs typeface="Arial" pitchFamily="34" charset="0"/>
              </a:rPr>
              <a:t>manpowergroup</a:t>
            </a:r>
            <a:r>
              <a:rPr lang="tr-TR" sz="2400" dirty="0" smtClean="0">
                <a:solidFill>
                  <a:srgbClr val="5C997C"/>
                </a:solidFill>
                <a:latin typeface="Arial" pitchFamily="34" charset="0"/>
                <a:ea typeface="+mj-ea"/>
                <a:cs typeface="Arial" pitchFamily="34" charset="0"/>
              </a:rPr>
              <a:t>.com</a:t>
            </a:r>
            <a:endParaRPr kumimoji="0" lang="en-US" sz="2400" b="0" i="0" u="none" strike="noStrike" kern="1200" cap="none" spc="0" normalizeH="0" baseline="0" noProof="0" dirty="0" smtClean="0">
              <a:ln>
                <a:noFill/>
              </a:ln>
              <a:solidFill>
                <a:srgbClr val="5C997C"/>
              </a:solidFill>
              <a:effectLst/>
              <a:uLnTx/>
              <a:uFillTx/>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Date Placeholder 7"/>
          <p:cNvSpPr>
            <a:spLocks noGrp="1"/>
          </p:cNvSpPr>
          <p:nvPr>
            <p:ph type="dt" sz="quarter" idx="12"/>
          </p:nvPr>
        </p:nvSpPr>
        <p:spPr/>
        <p:txBody>
          <a:bodyPr/>
          <a:lstStyle/>
          <a:p>
            <a:pPr>
              <a:defRPr/>
            </a:pPr>
            <a:fld id="{E4546D1C-ECD1-4217-8C6E-EA571FFD8512}" type="datetime1">
              <a:rPr lang="tr-TR"/>
              <a:pPr>
                <a:defRPr/>
              </a:pPr>
              <a:t>26.10.2015</a:t>
            </a:fld>
            <a:endParaRPr lang="en-US"/>
          </a:p>
        </p:txBody>
      </p:sp>
      <p:pic>
        <p:nvPicPr>
          <p:cNvPr id="1026" name="Picture 2"/>
          <p:cNvPicPr>
            <a:picLocks noChangeAspect="1" noChangeArrowheads="1"/>
          </p:cNvPicPr>
          <p:nvPr/>
        </p:nvPicPr>
        <p:blipFill>
          <a:blip r:embed="rId3" cstate="print"/>
          <a:srcRect/>
          <a:stretch>
            <a:fillRect/>
          </a:stretch>
        </p:blipFill>
        <p:spPr bwMode="auto">
          <a:xfrm>
            <a:off x="9525" y="1171575"/>
            <a:ext cx="3267075" cy="5686425"/>
          </a:xfrm>
          <a:prstGeom prst="rect">
            <a:avLst/>
          </a:prstGeom>
          <a:noFill/>
          <a:ln w="9525">
            <a:noFill/>
            <a:miter lim="800000"/>
            <a:headEnd/>
            <a:tailEnd/>
          </a:ln>
        </p:spPr>
      </p:pic>
      <p:sp>
        <p:nvSpPr>
          <p:cNvPr id="13319" name="Rectangle 13"/>
          <p:cNvSpPr>
            <a:spLocks noGrp="1" noChangeArrowheads="1"/>
          </p:cNvSpPr>
          <p:nvPr>
            <p:ph type="body" sz="half" idx="1"/>
          </p:nvPr>
        </p:nvSpPr>
        <p:spPr>
          <a:xfrm>
            <a:off x="3048000" y="1722438"/>
            <a:ext cx="5791200" cy="4678362"/>
          </a:xfrm>
          <a:noFill/>
        </p:spPr>
        <p:txBody>
          <a:bodyPr/>
          <a:lstStyle/>
          <a:p>
            <a:pPr>
              <a:lnSpc>
                <a:spcPct val="150000"/>
              </a:lnSpc>
              <a:buSzPct val="130000"/>
            </a:pPr>
            <a:r>
              <a:rPr lang="tr-TR" dirty="0" smtClean="0"/>
              <a:t>%100 Manpower </a:t>
            </a:r>
            <a:r>
              <a:rPr lang="tr-TR" dirty="0" err="1" smtClean="0"/>
              <a:t>Inc</a:t>
            </a:r>
            <a:r>
              <a:rPr lang="tr-TR" dirty="0" smtClean="0"/>
              <a:t>. yatırımı</a:t>
            </a:r>
          </a:p>
          <a:p>
            <a:pPr>
              <a:lnSpc>
                <a:spcPct val="150000"/>
              </a:lnSpc>
              <a:buSzPct val="130000"/>
            </a:pPr>
            <a:r>
              <a:rPr lang="tr-TR" dirty="0" smtClean="0"/>
              <a:t>Global bölge organizasyonu içinde Güney Avrupa bölgesinde yer alıyor</a:t>
            </a:r>
          </a:p>
          <a:p>
            <a:pPr>
              <a:lnSpc>
                <a:spcPct val="150000"/>
              </a:lnSpc>
              <a:buSzPct val="130000"/>
            </a:pPr>
            <a:r>
              <a:rPr lang="tr-TR" dirty="0" smtClean="0"/>
              <a:t>Şubelerimiz:</a:t>
            </a:r>
          </a:p>
          <a:p>
            <a:pPr marL="742950" lvl="2" indent="-342900">
              <a:lnSpc>
                <a:spcPct val="150000"/>
              </a:lnSpc>
              <a:buSzPct val="130000"/>
            </a:pPr>
            <a:r>
              <a:rPr lang="tr-TR" dirty="0" smtClean="0"/>
              <a:t>Gayrettepe, Bakırköy, </a:t>
            </a:r>
            <a:r>
              <a:rPr lang="tr-TR" dirty="0" err="1" smtClean="0"/>
              <a:t>Suadiye</a:t>
            </a:r>
            <a:r>
              <a:rPr lang="tr-TR" dirty="0" smtClean="0"/>
              <a:t>, Maltepe </a:t>
            </a:r>
          </a:p>
          <a:p>
            <a:pPr marL="742950" lvl="2" indent="-342900">
              <a:lnSpc>
                <a:spcPct val="150000"/>
              </a:lnSpc>
              <a:buSzPct val="130000"/>
            </a:pPr>
            <a:r>
              <a:rPr lang="tr-TR" dirty="0" smtClean="0"/>
              <a:t>Manpower Professional</a:t>
            </a:r>
          </a:p>
          <a:p>
            <a:pPr marL="742950" lvl="2" indent="-342900">
              <a:lnSpc>
                <a:spcPct val="150000"/>
              </a:lnSpc>
              <a:buSzPct val="130000"/>
            </a:pPr>
            <a:r>
              <a:rPr lang="tr-TR" dirty="0" smtClean="0"/>
              <a:t>Yönetilen Hizmetler</a:t>
            </a:r>
          </a:p>
          <a:p>
            <a:pPr marL="742950" lvl="2" indent="-342900">
              <a:lnSpc>
                <a:spcPct val="150000"/>
              </a:lnSpc>
              <a:buSzPct val="130000"/>
            </a:pPr>
            <a:r>
              <a:rPr lang="tr-TR" dirty="0" smtClean="0"/>
              <a:t>Ticari Pazarlama Çözümleri </a:t>
            </a:r>
          </a:p>
          <a:p>
            <a:pPr marL="742950" lvl="2" indent="-342900">
              <a:lnSpc>
                <a:spcPct val="150000"/>
              </a:lnSpc>
              <a:buSzPct val="130000"/>
            </a:pPr>
            <a:r>
              <a:rPr lang="tr-TR" dirty="0" smtClean="0"/>
              <a:t>Bordro Çözümleri</a:t>
            </a:r>
          </a:p>
        </p:txBody>
      </p:sp>
      <p:sp>
        <p:nvSpPr>
          <p:cNvPr id="13320" name="Rectangle 15"/>
          <p:cNvSpPr>
            <a:spLocks noGrp="1" noChangeArrowheads="1"/>
          </p:cNvSpPr>
          <p:nvPr>
            <p:ph type="title"/>
          </p:nvPr>
        </p:nvSpPr>
        <p:spPr>
          <a:xfrm>
            <a:off x="3019425" y="838200"/>
            <a:ext cx="4067175" cy="668338"/>
          </a:xfrm>
          <a:noFill/>
        </p:spPr>
        <p:txBody>
          <a:bodyPr/>
          <a:lstStyle/>
          <a:p>
            <a:pPr eaLnBrk="1" hangingPunct="1"/>
            <a:r>
              <a:rPr lang="tr-TR" sz="3200" dirty="0" smtClean="0"/>
              <a:t>Manpower Türkiye</a:t>
            </a:r>
          </a:p>
        </p:txBody>
      </p:sp>
      <p:sp>
        <p:nvSpPr>
          <p:cNvPr id="10" name="Rectangle 2"/>
          <p:cNvSpPr txBox="1">
            <a:spLocks noChangeArrowheads="1"/>
          </p:cNvSpPr>
          <p:nvPr/>
        </p:nvSpPr>
        <p:spPr>
          <a:xfrm>
            <a:off x="3048000" y="6096000"/>
            <a:ext cx="5638800" cy="579438"/>
          </a:xfrm>
          <a:prstGeom prst="rect">
            <a:avLst/>
          </a:prstGeom>
        </p:spPr>
        <p:txBody>
          <a:bodyPr vert="horz" lIns="0" tIns="0" rIns="0" bIns="0" rtlCol="0" anchor="t" anchorCtr="0">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rgbClr val="5C997C"/>
                </a:solidFill>
                <a:effectLst/>
                <a:uLnTx/>
                <a:uFillTx/>
                <a:latin typeface="Arial" pitchFamily="34" charset="0"/>
                <a:ea typeface="+mj-ea"/>
                <a:cs typeface="Arial" pitchFamily="34" charset="0"/>
              </a:rPr>
              <a:t> </a:t>
            </a:r>
            <a:r>
              <a:rPr lang="tr-TR" sz="2400" dirty="0" smtClean="0">
                <a:solidFill>
                  <a:srgbClr val="5C997C"/>
                </a:solidFill>
                <a:latin typeface="Arial" pitchFamily="34" charset="0"/>
                <a:ea typeface="+mj-ea"/>
                <a:cs typeface="Arial" pitchFamily="34" charset="0"/>
              </a:rPr>
              <a:t>www.</a:t>
            </a:r>
            <a:r>
              <a:rPr lang="tr-TR" sz="2400" dirty="0" err="1" smtClean="0">
                <a:solidFill>
                  <a:srgbClr val="5C997C"/>
                </a:solidFill>
                <a:latin typeface="Arial" pitchFamily="34" charset="0"/>
                <a:ea typeface="+mj-ea"/>
                <a:cs typeface="Arial" pitchFamily="34" charset="0"/>
              </a:rPr>
              <a:t>manpower</a:t>
            </a:r>
            <a:r>
              <a:rPr lang="tr-TR" sz="2400" dirty="0" smtClean="0">
                <a:solidFill>
                  <a:srgbClr val="5C997C"/>
                </a:solidFill>
                <a:latin typeface="Arial" pitchFamily="34" charset="0"/>
                <a:ea typeface="+mj-ea"/>
                <a:cs typeface="Arial" pitchFamily="34" charset="0"/>
              </a:rPr>
              <a:t>.com.tr</a:t>
            </a:r>
            <a:endParaRPr kumimoji="0" lang="en-US" sz="2400" b="0" i="0" u="none" strike="noStrike" kern="1200" cap="none" spc="0" normalizeH="0" baseline="0" noProof="0" dirty="0" smtClean="0">
              <a:ln>
                <a:noFill/>
              </a:ln>
              <a:solidFill>
                <a:srgbClr val="5C997C"/>
              </a:solidFill>
              <a:effectLst/>
              <a:uLnTx/>
              <a:uFillTx/>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txBox="1">
            <a:spLocks noChangeArrowheads="1"/>
          </p:cNvSpPr>
          <p:nvPr/>
        </p:nvSpPr>
        <p:spPr bwMode="auto">
          <a:xfrm>
            <a:off x="228600" y="1447800"/>
            <a:ext cx="5638800" cy="762000"/>
          </a:xfrm>
          <a:prstGeom prst="rect">
            <a:avLst/>
          </a:prstGeom>
        </p:spPr>
        <p:txBody>
          <a:bodyPr vert="horz" lIns="0" tIns="0" rIns="0" bIns="0" rtlCol="0" anchor="t" anchorCtr="0">
            <a:normAutofit/>
          </a:bodyPr>
          <a:lstStyle/>
          <a:p>
            <a:pPr algn="ctr">
              <a:lnSpc>
                <a:spcPct val="110000"/>
              </a:lnSpc>
              <a:spcBef>
                <a:spcPct val="0"/>
              </a:spcBef>
              <a:buSzPct val="120000"/>
            </a:pPr>
            <a:r>
              <a:rPr lang="tr-TR" sz="3600" dirty="0" smtClean="0">
                <a:solidFill>
                  <a:schemeClr val="bg2"/>
                </a:solidFill>
                <a:latin typeface="Arial" pitchFamily="34" charset="0"/>
                <a:ea typeface="+mj-ea"/>
                <a:cs typeface="Arial" pitchFamily="34" charset="0"/>
              </a:rPr>
              <a:t>Nasıl Bir Özgeçmiş?</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4"/>
          <p:cNvPicPr>
            <a:picLocks noChangeAspect="1" noChangeArrowheads="1"/>
          </p:cNvPicPr>
          <p:nvPr/>
        </p:nvPicPr>
        <p:blipFill>
          <a:blip r:embed="rId2" cstate="print"/>
          <a:srcRect l="4102" r="4102"/>
          <a:stretch>
            <a:fillRect/>
          </a:stretch>
        </p:blipFill>
        <p:spPr bwMode="auto">
          <a:xfrm>
            <a:off x="1066800" y="838200"/>
            <a:ext cx="7315200" cy="5553219"/>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2" name="Rectangle 2"/>
          <p:cNvSpPr>
            <a:spLocks noGrp="1" noChangeArrowheads="1"/>
          </p:cNvSpPr>
          <p:nvPr>
            <p:ph type="title"/>
          </p:nvPr>
        </p:nvSpPr>
        <p:spPr>
          <a:xfrm>
            <a:off x="533400" y="1066800"/>
            <a:ext cx="6477000" cy="579438"/>
          </a:xfrm>
        </p:spPr>
        <p:txBody>
          <a:bodyPr/>
          <a:lstStyle/>
          <a:p>
            <a:pPr eaLnBrk="1" hangingPunct="1"/>
            <a:r>
              <a:rPr lang="en-US" sz="3200" dirty="0" smtClean="0"/>
              <a:t> </a:t>
            </a:r>
            <a:r>
              <a:rPr lang="tr-TR" sz="3200" dirty="0" smtClean="0"/>
              <a:t>Özgeçmiş Çeşitleri Var mı?</a:t>
            </a:r>
            <a:endParaRPr lang="en-US" sz="3600" dirty="0" smtClean="0"/>
          </a:p>
        </p:txBody>
      </p:sp>
      <p:sp>
        <p:nvSpPr>
          <p:cNvPr id="12295" name="Rectangle 6"/>
          <p:cNvSpPr>
            <a:spLocks noGrp="1" noChangeArrowheads="1"/>
          </p:cNvSpPr>
          <p:nvPr>
            <p:ph type="body" idx="1"/>
          </p:nvPr>
        </p:nvSpPr>
        <p:spPr>
          <a:xfrm>
            <a:off x="685800" y="2057400"/>
            <a:ext cx="8001000" cy="2590800"/>
          </a:xfrm>
        </p:spPr>
        <p:txBody>
          <a:bodyPr/>
          <a:lstStyle/>
          <a:p>
            <a:pPr eaLnBrk="1" hangingPunct="1">
              <a:lnSpc>
                <a:spcPct val="150000"/>
              </a:lnSpc>
            </a:pPr>
            <a:r>
              <a:rPr lang="tr-TR" dirty="0" smtClean="0"/>
              <a:t>Zaman Sıralı Özgeçmiş</a:t>
            </a:r>
          </a:p>
          <a:p>
            <a:pPr eaLnBrk="1" hangingPunct="1">
              <a:lnSpc>
                <a:spcPct val="150000"/>
              </a:lnSpc>
            </a:pPr>
            <a:r>
              <a:rPr lang="tr-TR" dirty="0" smtClean="0"/>
              <a:t>Fonksiyonel Özgeçmiş: </a:t>
            </a:r>
          </a:p>
          <a:p>
            <a:pPr eaLnBrk="1" hangingPunct="1">
              <a:lnSpc>
                <a:spcPct val="150000"/>
              </a:lnSpc>
              <a:buNone/>
            </a:pPr>
            <a:r>
              <a:rPr lang="tr-TR" dirty="0" smtClean="0"/>
              <a:t>		Uzmanlık alanını ön plana çıkararak düzenlenir</a:t>
            </a:r>
          </a:p>
          <a:p>
            <a:pPr>
              <a:lnSpc>
                <a:spcPct val="150000"/>
              </a:lnSpc>
            </a:pPr>
            <a:r>
              <a:rPr lang="tr-TR" dirty="0" smtClean="0"/>
              <a:t>Hedefe Yönelik Özgeçmiş: </a:t>
            </a:r>
          </a:p>
          <a:p>
            <a:pPr>
              <a:lnSpc>
                <a:spcPct val="150000"/>
              </a:lnSpc>
              <a:buNone/>
            </a:pPr>
            <a:r>
              <a:rPr lang="tr-TR" dirty="0" smtClean="0"/>
              <a:t>		Kurum ve pozisyona yönelik düzenlenir</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Grp="1" noChangeAspect="1" noChangeArrowheads="1"/>
          </p:cNvPicPr>
          <p:nvPr>
            <p:ph type="pic" idx="1"/>
          </p:nvPr>
        </p:nvPicPr>
        <p:blipFill>
          <a:blip r:embed="rId3" cstate="print"/>
          <a:srcRect t="23488" b="23488"/>
          <a:stretch>
            <a:fillRect/>
          </a:stretch>
        </p:blipFill>
        <p:spPr bwMode="auto">
          <a:xfrm>
            <a:off x="762000" y="762000"/>
            <a:ext cx="7518400" cy="56388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4"/>
          <p:cNvPicPr>
            <a:picLocks noGrp="1" noChangeAspect="1" noChangeArrowheads="1"/>
          </p:cNvPicPr>
          <p:nvPr>
            <p:ph type="pic" idx="1"/>
          </p:nvPr>
        </p:nvPicPr>
        <p:blipFill>
          <a:blip r:embed="rId2" cstate="print"/>
          <a:srcRect l="12830" r="12830"/>
          <a:stretch>
            <a:fillRect/>
          </a:stretch>
        </p:blipFill>
        <p:spPr bwMode="auto">
          <a:xfrm>
            <a:off x="914400" y="914400"/>
            <a:ext cx="7162800" cy="53721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est PP Template">
  <a:themeElements>
    <a:clrScheme name="Custom 1">
      <a:dk1>
        <a:srgbClr val="466EA5"/>
      </a:dk1>
      <a:lt1>
        <a:srgbClr val="FFFFFF"/>
      </a:lt1>
      <a:dk2>
        <a:srgbClr val="6390C6"/>
      </a:dk2>
      <a:lt2>
        <a:srgbClr val="FFFFFF"/>
      </a:lt2>
      <a:accent1>
        <a:srgbClr val="466EA5"/>
      </a:accent1>
      <a:accent2>
        <a:srgbClr val="6390C6"/>
      </a:accent2>
      <a:accent3>
        <a:srgbClr val="6E8F82"/>
      </a:accent3>
      <a:accent4>
        <a:srgbClr val="AB404B"/>
      </a:accent4>
      <a:accent5>
        <a:srgbClr val="C46D24"/>
      </a:accent5>
      <a:accent6>
        <a:srgbClr val="67696F"/>
      </a:accent6>
      <a:hlink>
        <a:srgbClr val="6E8F82"/>
      </a:hlink>
      <a:folHlink>
        <a:srgbClr val="6390C6"/>
      </a:folHlink>
    </a:clrScheme>
    <a:fontScheme name="Experis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Test PP Template.potx</Template>
  <TotalTime>913</TotalTime>
  <Words>581</Words>
  <Application>Microsoft Office PowerPoint</Application>
  <PresentationFormat>On-screen Show (4:3)</PresentationFormat>
  <Paragraphs>193</Paragraphs>
  <Slides>26</Slides>
  <Notes>12</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Test PP Template</vt:lpstr>
      <vt:lpstr>İş Bulma Becerileri</vt:lpstr>
      <vt:lpstr>Manpower kimdir? </vt:lpstr>
      <vt:lpstr> ManpowerGroup</vt:lpstr>
      <vt:lpstr>Manpower Türkiye</vt:lpstr>
      <vt:lpstr>Slide 5</vt:lpstr>
      <vt:lpstr>Slide 6</vt:lpstr>
      <vt:lpstr> Özgeçmiş Çeşitleri Var mı?</vt:lpstr>
      <vt:lpstr>Slide 8</vt:lpstr>
      <vt:lpstr>Slide 9</vt:lpstr>
      <vt:lpstr>Slide 10</vt:lpstr>
      <vt:lpstr>Slide 11</vt:lpstr>
      <vt:lpstr>İyi bir özgeçmiş ipuçları</vt:lpstr>
      <vt:lpstr>Slide 13</vt:lpstr>
      <vt:lpstr>  </vt:lpstr>
      <vt:lpstr>  </vt:lpstr>
      <vt:lpstr>  </vt:lpstr>
      <vt:lpstr>Başarılı Mülakat</vt:lpstr>
      <vt:lpstr>Slide 18</vt:lpstr>
      <vt:lpstr>Slide 19</vt:lpstr>
      <vt:lpstr> </vt:lpstr>
      <vt:lpstr> </vt:lpstr>
      <vt:lpstr>İşvereni Tanımak Önemli  </vt:lpstr>
      <vt:lpstr>Farkınızı Belirleyin</vt:lpstr>
      <vt:lpstr>Kendinizi Konumlandırın</vt:lpstr>
      <vt:lpstr>Birlikte Çalışma Kararını Ne Etkiler?</vt:lpstr>
      <vt:lpstr>Slide 26</vt:lpstr>
    </vt:vector>
  </TitlesOfParts>
  <Company>Apple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Stephanie Kern</dc:creator>
  <cp:lastModifiedBy>cigdemk</cp:lastModifiedBy>
  <cp:revision>96</cp:revision>
  <dcterms:created xsi:type="dcterms:W3CDTF">2011-04-02T11:50:29Z</dcterms:created>
  <dcterms:modified xsi:type="dcterms:W3CDTF">2015-10-26T06:23:56Z</dcterms:modified>
</cp:coreProperties>
</file>